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59" r:id="rId3"/>
    <p:sldId id="293" r:id="rId4"/>
    <p:sldId id="264" r:id="rId5"/>
    <p:sldId id="274" r:id="rId6"/>
    <p:sldId id="257" r:id="rId7"/>
    <p:sldId id="261" r:id="rId8"/>
    <p:sldId id="263" r:id="rId9"/>
    <p:sldId id="267" r:id="rId10"/>
    <p:sldId id="273" r:id="rId11"/>
    <p:sldId id="265" r:id="rId12"/>
    <p:sldId id="285" r:id="rId13"/>
    <p:sldId id="266" r:id="rId14"/>
    <p:sldId id="282" r:id="rId15"/>
    <p:sldId id="283" r:id="rId16"/>
    <p:sldId id="302" r:id="rId17"/>
    <p:sldId id="301" r:id="rId18"/>
    <p:sldId id="275" r:id="rId19"/>
    <p:sldId id="276" r:id="rId20"/>
    <p:sldId id="277" r:id="rId21"/>
    <p:sldId id="278" r:id="rId22"/>
    <p:sldId id="279" r:id="rId23"/>
    <p:sldId id="280" r:id="rId24"/>
    <p:sldId id="268" r:id="rId25"/>
    <p:sldId id="292" r:id="rId26"/>
    <p:sldId id="269" r:id="rId27"/>
    <p:sldId id="271" r:id="rId28"/>
    <p:sldId id="286" r:id="rId29"/>
    <p:sldId id="288" r:id="rId30"/>
    <p:sldId id="289" r:id="rId31"/>
    <p:sldId id="290" r:id="rId32"/>
    <p:sldId id="291" r:id="rId33"/>
    <p:sldId id="305" r:id="rId34"/>
    <p:sldId id="270" r:id="rId35"/>
    <p:sldId id="306" r:id="rId36"/>
    <p:sldId id="307" r:id="rId37"/>
    <p:sldId id="308" r:id="rId38"/>
    <p:sldId id="309" r:id="rId39"/>
    <p:sldId id="310" r:id="rId40"/>
    <p:sldId id="311" r:id="rId41"/>
    <p:sldId id="312" r:id="rId42"/>
    <p:sldId id="313" r:id="rId43"/>
    <p:sldId id="295" r:id="rId44"/>
    <p:sldId id="296" r:id="rId45"/>
    <p:sldId id="297" r:id="rId46"/>
    <p:sldId id="298" r:id="rId47"/>
    <p:sldId id="299" r:id="rId48"/>
    <p:sldId id="300" r:id="rId49"/>
    <p:sldId id="304" r:id="rId50"/>
    <p:sldId id="314" r:id="rId51"/>
    <p:sldId id="315" r:id="rId52"/>
    <p:sldId id="317" r:id="rId53"/>
    <p:sldId id="287" r:id="rId5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il 1: Start und Anlagenauswahl" id="{1A5D3191-773A-4C4F-9414-E376C8BD97D0}">
          <p14:sldIdLst>
            <p14:sldId id="256"/>
            <p14:sldId id="259"/>
            <p14:sldId id="293"/>
          </p14:sldIdLst>
        </p14:section>
        <p14:section name="Pfad H2-Speicher" id="{002759B6-0945-4CA8-8184-53FB40FF74A5}">
          <p14:sldIdLst>
            <p14:sldId id="264"/>
            <p14:sldId id="274"/>
          </p14:sldIdLst>
        </p14:section>
        <p14:section name="Pfad Eletrolyseanlage" id="{0F8AF1A3-E67B-45AD-AE9D-CF80796941EE}">
          <p14:sldIdLst>
            <p14:sldId id="257"/>
            <p14:sldId id="261"/>
            <p14:sldId id="263"/>
            <p14:sldId id="267"/>
            <p14:sldId id="273"/>
            <p14:sldId id="265"/>
          </p14:sldIdLst>
        </p14:section>
        <p14:section name="Pfad Liefertankstelle" id="{2953645C-52A9-42CD-9A35-C40C17578FFE}">
          <p14:sldIdLst>
            <p14:sldId id="285"/>
            <p14:sldId id="266"/>
            <p14:sldId id="282"/>
            <p14:sldId id="283"/>
          </p14:sldIdLst>
        </p14:section>
        <p14:section name="Pfad Tankstelle mit Elektrolyseur" id="{E4411169-964D-4DA4-8ADC-54BE8F3B5971}">
          <p14:sldIdLst>
            <p14:sldId id="302"/>
            <p14:sldId id="301"/>
            <p14:sldId id="275"/>
            <p14:sldId id="276"/>
            <p14:sldId id="277"/>
            <p14:sldId id="278"/>
            <p14:sldId id="279"/>
            <p14:sldId id="280"/>
          </p14:sldIdLst>
        </p14:section>
        <p14:section name="Teil 2: Start und Anlagenauswahl" id="{CEF83B06-E46F-457C-824C-7A72E9AB5389}">
          <p14:sldIdLst>
            <p14:sldId id="268"/>
            <p14:sldId id="292"/>
            <p14:sldId id="269"/>
          </p14:sldIdLst>
        </p14:section>
        <p14:section name="Pfad Genehmigung H2-Speicher" id="{6A692413-1103-45A8-84A8-C744198B5134}">
          <p14:sldIdLst>
            <p14:sldId id="271"/>
            <p14:sldId id="286"/>
            <p14:sldId id="288"/>
            <p14:sldId id="289"/>
            <p14:sldId id="290"/>
            <p14:sldId id="291"/>
            <p14:sldId id="305"/>
          </p14:sldIdLst>
        </p14:section>
        <p14:section name="Pfad Genehmigung Elektrolyseanlage" id="{6BC5531A-9007-41C2-8F56-CD09C39E5840}">
          <p14:sldIdLst>
            <p14:sldId id="270"/>
            <p14:sldId id="306"/>
            <p14:sldId id="307"/>
            <p14:sldId id="308"/>
            <p14:sldId id="309"/>
            <p14:sldId id="310"/>
            <p14:sldId id="311"/>
            <p14:sldId id="312"/>
            <p14:sldId id="313"/>
          </p14:sldIdLst>
        </p14:section>
        <p14:section name="Pfad Genehmigung H2-Liefertankstelle" id="{6E8F8042-BBD6-4B21-AD72-673B8B96A1E3}">
          <p14:sldIdLst>
            <p14:sldId id="295"/>
            <p14:sldId id="296"/>
            <p14:sldId id="297"/>
            <p14:sldId id="298"/>
            <p14:sldId id="299"/>
            <p14:sldId id="300"/>
            <p14:sldId id="304"/>
          </p14:sldIdLst>
        </p14:section>
        <p14:section name="Pfad Gnehmigung H2-Tankstelle mit Elektrolyseur" id="{9052C987-592F-483C-8574-191075427C17}">
          <p14:sldIdLst>
            <p14:sldId id="314"/>
            <p14:sldId id="315"/>
            <p14:sldId id="317"/>
          </p14:sldIdLst>
        </p14:section>
        <p14:section name="Ende" id="{42822BC6-545B-45A8-BC06-DF6546960793}">
          <p14:sldIdLst>
            <p14:sldId id="28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skia Wagner" initials="SW" lastIdx="0" clrIdx="0">
    <p:extLst>
      <p:ext uri="{19B8F6BF-5375-455C-9EA6-DF929625EA0E}">
        <p15:presenceInfo xmlns:p15="http://schemas.microsoft.com/office/powerpoint/2012/main" userId="S-1-5-21-3820243051-3828954258-3958361519-422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23" autoAdjust="0"/>
    <p:restoredTop sz="93918" autoAdjust="0"/>
  </p:normalViewPr>
  <p:slideViewPr>
    <p:cSldViewPr snapToGrid="0">
      <p:cViewPr varScale="1">
        <p:scale>
          <a:sx n="149" d="100"/>
          <a:sy n="149" d="100"/>
        </p:scale>
        <p:origin x="336" y="144"/>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697DBE-8ACC-4168-9226-006F91B5A653}" type="datetimeFigureOut">
              <a:rPr lang="de-DE" smtClean="0"/>
              <a:t>13.11.2023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4CE4B4-25D6-4C8B-909E-83F8B41FB5CD}" type="slidenum">
              <a:rPr lang="de-DE" smtClean="0"/>
              <a:t>‹Nr.›</a:t>
            </a:fld>
            <a:endParaRPr lang="de-DE"/>
          </a:p>
        </p:txBody>
      </p:sp>
    </p:spTree>
    <p:extLst>
      <p:ext uri="{BB962C8B-B14F-4D97-AF65-F5344CB8AC3E}">
        <p14:creationId xmlns:p14="http://schemas.microsoft.com/office/powerpoint/2010/main" val="278237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30000" dirty="0"/>
              <a:t>1</a:t>
            </a:r>
            <a:r>
              <a:rPr lang="de-DE" dirty="0"/>
              <a:t> Definition zusammengehörige Anlage im Sinne des § 1 Abs. 2 &amp; 3 der 4. BImSchV (Zusammenfassung): Notwendige Anlagen oder Nebeneinrichtungen, die</a:t>
            </a:r>
          </a:p>
          <a:p>
            <a:r>
              <a:rPr lang="de-DE" dirty="0"/>
              <a:t>von einem Betreiber (natürliche oder juristische Person) errichtet werden und unter denen ein räumlicher oder betriebstechnischer Zusammenhang vorliegt.</a:t>
            </a:r>
          </a:p>
          <a:p>
            <a:endParaRPr lang="de-DE" dirty="0"/>
          </a:p>
        </p:txBody>
      </p:sp>
      <p:sp>
        <p:nvSpPr>
          <p:cNvPr id="4" name="Foliennummernplatzhalter 3"/>
          <p:cNvSpPr>
            <a:spLocks noGrp="1"/>
          </p:cNvSpPr>
          <p:nvPr>
            <p:ph type="sldNum" sz="quarter" idx="5"/>
          </p:nvPr>
        </p:nvSpPr>
        <p:spPr/>
        <p:txBody>
          <a:bodyPr/>
          <a:lstStyle/>
          <a:p>
            <a:fld id="{634CE4B4-25D6-4C8B-909E-83F8B41FB5CD}" type="slidenum">
              <a:rPr lang="de-DE" smtClean="0"/>
              <a:t>3</a:t>
            </a:fld>
            <a:endParaRPr lang="de-DE"/>
          </a:p>
        </p:txBody>
      </p:sp>
    </p:spTree>
    <p:extLst>
      <p:ext uri="{BB962C8B-B14F-4D97-AF65-F5344CB8AC3E}">
        <p14:creationId xmlns:p14="http://schemas.microsoft.com/office/powerpoint/2010/main" val="2263735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30000" dirty="0"/>
              <a:t>3</a:t>
            </a:r>
            <a:r>
              <a:rPr lang="de-DE" dirty="0"/>
              <a:t> </a:t>
            </a:r>
            <a:r>
              <a:rPr lang="de-DE" sz="1200" kern="1200" dirty="0">
                <a:solidFill>
                  <a:schemeClr val="tx1"/>
                </a:solidFill>
                <a:effectLst/>
                <a:latin typeface="+mn-lt"/>
                <a:ea typeface="+mn-ea"/>
                <a:cs typeface="+mn-cs"/>
              </a:rPr>
              <a:t>Polymerelektrolytmembran-Elektrolyse </a:t>
            </a:r>
            <a:endParaRPr lang="de-DE" dirty="0"/>
          </a:p>
          <a:p>
            <a:r>
              <a:rPr lang="de-DE" baseline="30000" dirty="0"/>
              <a:t>4</a:t>
            </a:r>
            <a:r>
              <a:rPr lang="de-DE" dirty="0"/>
              <a:t> </a:t>
            </a:r>
            <a:r>
              <a:rPr lang="de-DE" sz="1200" kern="1200" dirty="0">
                <a:solidFill>
                  <a:schemeClr val="tx1"/>
                </a:solidFill>
                <a:effectLst/>
                <a:latin typeface="+mn-lt"/>
                <a:ea typeface="+mn-ea"/>
                <a:cs typeface="+mn-cs"/>
              </a:rPr>
              <a:t>Alkalische Elektrolyse </a:t>
            </a:r>
            <a:endParaRPr lang="de-DE" dirty="0"/>
          </a:p>
          <a:p>
            <a:r>
              <a:rPr lang="de-DE" baseline="30000" dirty="0"/>
              <a:t>5</a:t>
            </a:r>
            <a:r>
              <a:rPr lang="de-DE" dirty="0"/>
              <a:t> </a:t>
            </a:r>
            <a:r>
              <a:rPr lang="de-DE" sz="1200" kern="1200" dirty="0">
                <a:solidFill>
                  <a:schemeClr val="tx1"/>
                </a:solidFill>
                <a:effectLst/>
                <a:latin typeface="+mn-lt"/>
                <a:ea typeface="+mn-ea"/>
                <a:cs typeface="+mn-cs"/>
              </a:rPr>
              <a:t>Hochtemperaturelektrolyse</a:t>
            </a:r>
            <a:endParaRPr lang="de-DE" dirty="0"/>
          </a:p>
        </p:txBody>
      </p:sp>
      <p:sp>
        <p:nvSpPr>
          <p:cNvPr id="4" name="Foliennummernplatzhalter 3"/>
          <p:cNvSpPr>
            <a:spLocks noGrp="1"/>
          </p:cNvSpPr>
          <p:nvPr>
            <p:ph type="sldNum" sz="quarter" idx="5"/>
          </p:nvPr>
        </p:nvSpPr>
        <p:spPr/>
        <p:txBody>
          <a:bodyPr/>
          <a:lstStyle/>
          <a:p>
            <a:fld id="{634CE4B4-25D6-4C8B-909E-83F8B41FB5CD}" type="slidenum">
              <a:rPr lang="de-DE" smtClean="0"/>
              <a:t>20</a:t>
            </a:fld>
            <a:endParaRPr lang="de-DE"/>
          </a:p>
        </p:txBody>
      </p:sp>
    </p:spTree>
    <p:extLst>
      <p:ext uri="{BB962C8B-B14F-4D97-AF65-F5344CB8AC3E}">
        <p14:creationId xmlns:p14="http://schemas.microsoft.com/office/powerpoint/2010/main" val="374438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30000" dirty="0"/>
              <a:t>1</a:t>
            </a:r>
            <a:r>
              <a:rPr lang="de-DE" baseline="0" dirty="0"/>
              <a:t> Sofern der Elektrolyseur ausschließlich durch EE-Anlagen versorgt wird, sind ggf. Betriebsunterbrechungen durch die lückenhafte Stromversorgung zu berücksichtigen. Außerdem müssen ggf. Wartungszeiten berücksichtigt werden.</a:t>
            </a:r>
            <a:endParaRPr lang="de-DE"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30000" dirty="0"/>
              <a:t>2</a:t>
            </a:r>
            <a:r>
              <a:rPr lang="de-DE" baseline="0" dirty="0"/>
              <a:t> i.d.R. wird ein Druckspeicher nicht auf 0 bar entleert, sondern es verbleibt bei einem Restdruck eine gewisse Menge Gas im Speicher, die nicht genutzt werden kann. Die Höhe des Restdrucks (Entleerungsgrenze) kann bspw. die Lebensdauer des Lagerbehälters beeinflussen oder hängt von anderen Teilanlagen, wie Kompressoren, ab. </a:t>
            </a:r>
          </a:p>
          <a:p>
            <a:endParaRPr lang="de-DE" dirty="0"/>
          </a:p>
        </p:txBody>
      </p:sp>
      <p:sp>
        <p:nvSpPr>
          <p:cNvPr id="4" name="Foliennummernplatzhalter 3"/>
          <p:cNvSpPr>
            <a:spLocks noGrp="1"/>
          </p:cNvSpPr>
          <p:nvPr>
            <p:ph type="sldNum" sz="quarter" idx="5"/>
          </p:nvPr>
        </p:nvSpPr>
        <p:spPr/>
        <p:txBody>
          <a:bodyPr/>
          <a:lstStyle/>
          <a:p>
            <a:fld id="{634CE4B4-25D6-4C8B-909E-83F8B41FB5CD}" type="slidenum">
              <a:rPr lang="de-DE" smtClean="0"/>
              <a:t>22</a:t>
            </a:fld>
            <a:endParaRPr lang="de-DE"/>
          </a:p>
        </p:txBody>
      </p:sp>
    </p:spTree>
    <p:extLst>
      <p:ext uri="{BB962C8B-B14F-4D97-AF65-F5344CB8AC3E}">
        <p14:creationId xmlns:p14="http://schemas.microsoft.com/office/powerpoint/2010/main" val="2546524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30000" dirty="0"/>
              <a:t>1</a:t>
            </a:r>
            <a:r>
              <a:rPr lang="de-DE" dirty="0"/>
              <a:t> Definition zusammengehörige Anlage im Sinne des § 1 Abs. 2 &amp; 3 der 4. BImSchV (Zusammenfassung): Notwendige Anlagen oder Nebeneinrichtungen, die</a:t>
            </a:r>
          </a:p>
          <a:p>
            <a:r>
              <a:rPr lang="de-DE" dirty="0"/>
              <a:t>von einem Betreiber (natürliche oder juristische Person) errichtet werden und unter denen ein räumlicher oder betriebstechnischer Zusammenhang vorliegt.</a:t>
            </a:r>
          </a:p>
        </p:txBody>
      </p:sp>
      <p:sp>
        <p:nvSpPr>
          <p:cNvPr id="4" name="Foliennummernplatzhalter 3"/>
          <p:cNvSpPr>
            <a:spLocks noGrp="1"/>
          </p:cNvSpPr>
          <p:nvPr>
            <p:ph type="sldNum" sz="quarter" idx="5"/>
          </p:nvPr>
        </p:nvSpPr>
        <p:spPr/>
        <p:txBody>
          <a:bodyPr/>
          <a:lstStyle/>
          <a:p>
            <a:fld id="{634CE4B4-25D6-4C8B-909E-83F8B41FB5CD}" type="slidenum">
              <a:rPr lang="de-DE" smtClean="0"/>
              <a:t>26</a:t>
            </a:fld>
            <a:endParaRPr lang="de-DE"/>
          </a:p>
        </p:txBody>
      </p:sp>
    </p:spTree>
    <p:extLst>
      <p:ext uri="{BB962C8B-B14F-4D97-AF65-F5344CB8AC3E}">
        <p14:creationId xmlns:p14="http://schemas.microsoft.com/office/powerpoint/2010/main" val="4074505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30000" dirty="0"/>
              <a:t>1</a:t>
            </a:r>
            <a:r>
              <a:rPr lang="de-DE" baseline="0" dirty="0"/>
              <a:t> Sofern der Elektrolyseur ausschließlich durch EE-Anlagen versorgt wird, sind ggf. Betriebsunterbrechungen durch die lückenhafte Stromversorgung zu berücksichtigen. Außerdem müssen ggf. Wartungszeiten berücksichtigt werden.</a:t>
            </a:r>
            <a:endParaRPr lang="de-DE"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30000" dirty="0"/>
              <a:t>2</a:t>
            </a:r>
            <a:r>
              <a:rPr lang="de-DE" baseline="0" dirty="0"/>
              <a:t> i.d.R. wird ein Druckspeicher nicht auf 0 bar entleert, sondern es verbleibt bei einem Restdruck eine gewisse Menge Gas im Speicher, die nicht genutzt werden kann. Die Höhe des Restdrucks (Entleerungsgrenze) kann bspw. die Lebensdauer des Lagerbehälters beeinflussen oder hängt von anderen Teilanlagen, wie Kompressoren, ab. </a:t>
            </a:r>
          </a:p>
        </p:txBody>
      </p:sp>
      <p:sp>
        <p:nvSpPr>
          <p:cNvPr id="4" name="Foliennummernplatzhalter 3"/>
          <p:cNvSpPr>
            <a:spLocks noGrp="1"/>
          </p:cNvSpPr>
          <p:nvPr>
            <p:ph type="sldNum" sz="quarter" idx="5"/>
          </p:nvPr>
        </p:nvSpPr>
        <p:spPr/>
        <p:txBody>
          <a:bodyPr/>
          <a:lstStyle/>
          <a:p>
            <a:fld id="{634CE4B4-25D6-4C8B-909E-83F8B41FB5CD}" type="slidenum">
              <a:rPr lang="de-DE" smtClean="0"/>
              <a:t>4</a:t>
            </a:fld>
            <a:endParaRPr lang="de-DE"/>
          </a:p>
        </p:txBody>
      </p:sp>
    </p:spTree>
    <p:extLst>
      <p:ext uri="{BB962C8B-B14F-4D97-AF65-F5344CB8AC3E}">
        <p14:creationId xmlns:p14="http://schemas.microsoft.com/office/powerpoint/2010/main" val="4259022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endParaRPr lang="de-DE" baseline="0" dirty="0"/>
          </a:p>
        </p:txBody>
      </p:sp>
      <p:sp>
        <p:nvSpPr>
          <p:cNvPr id="4" name="Foliennummernplatzhalter 3"/>
          <p:cNvSpPr>
            <a:spLocks noGrp="1"/>
          </p:cNvSpPr>
          <p:nvPr>
            <p:ph type="sldNum" sz="quarter" idx="5"/>
          </p:nvPr>
        </p:nvSpPr>
        <p:spPr/>
        <p:txBody>
          <a:bodyPr/>
          <a:lstStyle/>
          <a:p>
            <a:fld id="{634CE4B4-25D6-4C8B-909E-83F8B41FB5CD}" type="slidenum">
              <a:rPr lang="de-DE" smtClean="0"/>
              <a:t>6</a:t>
            </a:fld>
            <a:endParaRPr lang="de-DE"/>
          </a:p>
        </p:txBody>
      </p:sp>
    </p:spTree>
    <p:extLst>
      <p:ext uri="{BB962C8B-B14F-4D97-AF65-F5344CB8AC3E}">
        <p14:creationId xmlns:p14="http://schemas.microsoft.com/office/powerpoint/2010/main" val="1609662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34CE4B4-25D6-4C8B-909E-83F8B41FB5CD}" type="slidenum">
              <a:rPr lang="de-DE" smtClean="0"/>
              <a:t>7</a:t>
            </a:fld>
            <a:endParaRPr lang="de-DE"/>
          </a:p>
        </p:txBody>
      </p:sp>
    </p:spTree>
    <p:extLst>
      <p:ext uri="{BB962C8B-B14F-4D97-AF65-F5344CB8AC3E}">
        <p14:creationId xmlns:p14="http://schemas.microsoft.com/office/powerpoint/2010/main" val="1692533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30000" dirty="0"/>
              <a:t>1</a:t>
            </a:r>
            <a:r>
              <a:rPr lang="de-DE" dirty="0"/>
              <a:t> </a:t>
            </a:r>
            <a:r>
              <a:rPr lang="de-DE" sz="1200" kern="1200" dirty="0">
                <a:solidFill>
                  <a:schemeClr val="tx1"/>
                </a:solidFill>
                <a:effectLst/>
                <a:latin typeface="+mn-lt"/>
                <a:ea typeface="+mn-ea"/>
                <a:cs typeface="+mn-cs"/>
              </a:rPr>
              <a:t>Polymerelektrolytmembran-Elektrolyse </a:t>
            </a:r>
            <a:endParaRPr lang="de-DE" dirty="0"/>
          </a:p>
          <a:p>
            <a:r>
              <a:rPr lang="de-DE" baseline="30000" dirty="0"/>
              <a:t>2</a:t>
            </a:r>
            <a:r>
              <a:rPr lang="de-DE" dirty="0"/>
              <a:t> </a:t>
            </a:r>
            <a:r>
              <a:rPr lang="de-DE" sz="1200" kern="1200" dirty="0">
                <a:solidFill>
                  <a:schemeClr val="tx1"/>
                </a:solidFill>
                <a:effectLst/>
                <a:latin typeface="+mn-lt"/>
                <a:ea typeface="+mn-ea"/>
                <a:cs typeface="+mn-cs"/>
              </a:rPr>
              <a:t>Alkalische Elektrolyse </a:t>
            </a:r>
            <a:endParaRPr lang="de-DE" dirty="0"/>
          </a:p>
          <a:p>
            <a:r>
              <a:rPr lang="de-DE" baseline="30000" dirty="0"/>
              <a:t>3</a:t>
            </a:r>
            <a:r>
              <a:rPr lang="de-DE" dirty="0"/>
              <a:t> </a:t>
            </a:r>
            <a:r>
              <a:rPr lang="de-DE" sz="1200" kern="1200" dirty="0">
                <a:solidFill>
                  <a:schemeClr val="tx1"/>
                </a:solidFill>
                <a:effectLst/>
                <a:latin typeface="+mn-lt"/>
                <a:ea typeface="+mn-ea"/>
                <a:cs typeface="+mn-cs"/>
              </a:rPr>
              <a:t>Hochtemperaturelektrolyse</a:t>
            </a:r>
            <a:endParaRPr lang="de-DE" dirty="0"/>
          </a:p>
        </p:txBody>
      </p:sp>
      <p:sp>
        <p:nvSpPr>
          <p:cNvPr id="4" name="Foliennummernplatzhalter 3"/>
          <p:cNvSpPr>
            <a:spLocks noGrp="1"/>
          </p:cNvSpPr>
          <p:nvPr>
            <p:ph type="sldNum" sz="quarter" idx="5"/>
          </p:nvPr>
        </p:nvSpPr>
        <p:spPr/>
        <p:txBody>
          <a:bodyPr/>
          <a:lstStyle/>
          <a:p>
            <a:fld id="{634CE4B4-25D6-4C8B-909E-83F8B41FB5CD}" type="slidenum">
              <a:rPr lang="de-DE" smtClean="0"/>
              <a:t>8</a:t>
            </a:fld>
            <a:endParaRPr lang="de-DE"/>
          </a:p>
        </p:txBody>
      </p:sp>
    </p:spTree>
    <p:extLst>
      <p:ext uri="{BB962C8B-B14F-4D97-AF65-F5344CB8AC3E}">
        <p14:creationId xmlns:p14="http://schemas.microsoft.com/office/powerpoint/2010/main" val="105451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30000" dirty="0"/>
              <a:t>1</a:t>
            </a:r>
            <a:r>
              <a:rPr lang="de-DE" baseline="0" dirty="0"/>
              <a:t> Sofern der Elektrolyseur ausschließlich durch EE-Anlagen versorgt wird, sind ggf. Betriebsunterbrechungen durch die lückenhafte Stromversorgung zu berücksichtigen. Außerdem müssen ggf. Wartungszeiten berücksichtigt werden.</a:t>
            </a:r>
            <a:endParaRPr lang="de-DE"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30000" dirty="0"/>
              <a:t>2</a:t>
            </a:r>
            <a:r>
              <a:rPr lang="de-DE" baseline="0" dirty="0"/>
              <a:t> i.d.R. wird ein Druckspeicher nicht auf 0 bar entleert, sondern es verbleibt bei einem Restdruck eine gewisse Menge Gas im Speicher, die nicht genutzt werden kann. Die Höhe des Restdrucks (Entleerungsgrenze) kann bspw. die Lebensdauer des Lagerbehälters beeinflussen oder hängt von anderen Teilanlagen, wie Kompressoren, ab. </a:t>
            </a:r>
          </a:p>
          <a:p>
            <a:endParaRPr lang="de-DE" dirty="0"/>
          </a:p>
        </p:txBody>
      </p:sp>
      <p:sp>
        <p:nvSpPr>
          <p:cNvPr id="4" name="Foliennummernplatzhalter 3"/>
          <p:cNvSpPr>
            <a:spLocks noGrp="1"/>
          </p:cNvSpPr>
          <p:nvPr>
            <p:ph type="sldNum" sz="quarter" idx="5"/>
          </p:nvPr>
        </p:nvSpPr>
        <p:spPr/>
        <p:txBody>
          <a:bodyPr/>
          <a:lstStyle/>
          <a:p>
            <a:fld id="{634CE4B4-25D6-4C8B-909E-83F8B41FB5CD}" type="slidenum">
              <a:rPr lang="de-DE" smtClean="0"/>
              <a:t>10</a:t>
            </a:fld>
            <a:endParaRPr lang="de-DE"/>
          </a:p>
        </p:txBody>
      </p:sp>
    </p:spTree>
    <p:extLst>
      <p:ext uri="{BB962C8B-B14F-4D97-AF65-F5344CB8AC3E}">
        <p14:creationId xmlns:p14="http://schemas.microsoft.com/office/powerpoint/2010/main" val="2536137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30000" dirty="0"/>
              <a:t>1</a:t>
            </a:r>
            <a:r>
              <a:rPr lang="de-DE" baseline="0" dirty="0"/>
              <a:t> Sofern der Elektrolyseur ausschließlich durch EE-Anlagen versorgt wird, sind ggf. Betriebsunterbrechungen durch die lückenhafte Stromversorgung zu berücksichtigen. Außerdem müssen ggf. Wartungszeiten berücksichtigt werden.</a:t>
            </a:r>
            <a:endParaRPr lang="de-DE"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30000" dirty="0"/>
              <a:t>2</a:t>
            </a:r>
            <a:r>
              <a:rPr lang="de-DE" baseline="0" dirty="0"/>
              <a:t> i.d.R. wird ein Druckspeicher nicht auf 0 bar entleert, sondern es verbleibt bei einem Restdruck eine gewisse Menge Gas im Speicher, die nicht genutzt werden kann. Die Höhe des Restdrucks (Entleerungsgrenze) kann bspw. die Lebensdauer des Lagerbehälters beeinflussen oder hängt von anderen Teilanlagen, wie Kompressoren, ab. </a:t>
            </a:r>
          </a:p>
          <a:p>
            <a:endParaRPr lang="de-DE" dirty="0"/>
          </a:p>
        </p:txBody>
      </p:sp>
      <p:sp>
        <p:nvSpPr>
          <p:cNvPr id="4" name="Foliennummernplatzhalter 3"/>
          <p:cNvSpPr>
            <a:spLocks noGrp="1"/>
          </p:cNvSpPr>
          <p:nvPr>
            <p:ph type="sldNum" sz="quarter" idx="5"/>
          </p:nvPr>
        </p:nvSpPr>
        <p:spPr/>
        <p:txBody>
          <a:bodyPr/>
          <a:lstStyle/>
          <a:p>
            <a:fld id="{634CE4B4-25D6-4C8B-909E-83F8B41FB5CD}" type="slidenum">
              <a:rPr lang="de-DE" smtClean="0"/>
              <a:t>14</a:t>
            </a:fld>
            <a:endParaRPr lang="de-DE"/>
          </a:p>
        </p:txBody>
      </p:sp>
    </p:spTree>
    <p:extLst>
      <p:ext uri="{BB962C8B-B14F-4D97-AF65-F5344CB8AC3E}">
        <p14:creationId xmlns:p14="http://schemas.microsoft.com/office/powerpoint/2010/main" val="478845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endParaRPr lang="de-DE" baseline="0" dirty="0"/>
          </a:p>
        </p:txBody>
      </p:sp>
      <p:sp>
        <p:nvSpPr>
          <p:cNvPr id="4" name="Foliennummernplatzhalter 3"/>
          <p:cNvSpPr>
            <a:spLocks noGrp="1"/>
          </p:cNvSpPr>
          <p:nvPr>
            <p:ph type="sldNum" sz="quarter" idx="5"/>
          </p:nvPr>
        </p:nvSpPr>
        <p:spPr/>
        <p:txBody>
          <a:bodyPr/>
          <a:lstStyle/>
          <a:p>
            <a:fld id="{634CE4B4-25D6-4C8B-909E-83F8B41FB5CD}" type="slidenum">
              <a:rPr lang="de-DE" smtClean="0"/>
              <a:t>18</a:t>
            </a:fld>
            <a:endParaRPr lang="de-DE"/>
          </a:p>
        </p:txBody>
      </p:sp>
    </p:spTree>
    <p:extLst>
      <p:ext uri="{BB962C8B-B14F-4D97-AF65-F5344CB8AC3E}">
        <p14:creationId xmlns:p14="http://schemas.microsoft.com/office/powerpoint/2010/main" val="2207641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34CE4B4-25D6-4C8B-909E-83F8B41FB5CD}" type="slidenum">
              <a:rPr lang="de-DE" smtClean="0"/>
              <a:t>19</a:t>
            </a:fld>
            <a:endParaRPr lang="de-DE"/>
          </a:p>
        </p:txBody>
      </p:sp>
    </p:spTree>
    <p:extLst>
      <p:ext uri="{BB962C8B-B14F-4D97-AF65-F5344CB8AC3E}">
        <p14:creationId xmlns:p14="http://schemas.microsoft.com/office/powerpoint/2010/main" val="784483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B14ED7-5D6B-4235-B96F-D262598621C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34534C8-F2F9-4211-BA48-D982433CED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F8A625E-5FC7-4911-B2F6-F436A3441211}"/>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5B29307D-62A5-4F7B-B5B6-7561A77D9DA9}"/>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D0E2D788-5B3A-4F87-B16D-F89B19754A47}"/>
              </a:ext>
            </a:extLst>
          </p:cNvPr>
          <p:cNvSpPr>
            <a:spLocks noGrp="1"/>
          </p:cNvSpPr>
          <p:nvPr>
            <p:ph type="sldNum" sz="quarter" idx="12"/>
          </p:nvPr>
        </p:nvSpPr>
        <p:spPr>
          <a:xfrm>
            <a:off x="8610600" y="6356350"/>
            <a:ext cx="2743200" cy="365125"/>
          </a:xfrm>
          <a:prstGeom prst="rect">
            <a:avLst/>
          </a:prstGeom>
        </p:spPr>
        <p:txBody>
          <a:bodyPr/>
          <a:lstStyle/>
          <a:p>
            <a:fld id="{E9E7CC83-3900-4EC9-9960-FB47173819DD}" type="slidenum">
              <a:rPr lang="de-DE" smtClean="0"/>
              <a:t>‹Nr.›</a:t>
            </a:fld>
            <a:endParaRPr lang="de-DE"/>
          </a:p>
        </p:txBody>
      </p:sp>
    </p:spTree>
    <p:extLst>
      <p:ext uri="{BB962C8B-B14F-4D97-AF65-F5344CB8AC3E}">
        <p14:creationId xmlns:p14="http://schemas.microsoft.com/office/powerpoint/2010/main" val="2992061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056D77-39FB-40D6-BF73-2310E3EEFF4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205F352A-F3E4-482F-9F81-75C085D187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AC5E8C88-B88A-490A-AF58-3BC81685FF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E3DE4ED-8501-4E4C-AA1F-6141A3F71E53}"/>
              </a:ext>
            </a:extLst>
          </p:cNvPr>
          <p:cNvSpPr>
            <a:spLocks noGrp="1"/>
          </p:cNvSpPr>
          <p:nvPr>
            <p:ph type="dt" sz="half" idx="10"/>
          </p:nvPr>
        </p:nvSpPr>
        <p:spPr/>
        <p:txBody>
          <a:bodyPr/>
          <a:lstStyle/>
          <a:p>
            <a:endParaRPr lang="de-DE"/>
          </a:p>
        </p:txBody>
      </p:sp>
      <p:sp>
        <p:nvSpPr>
          <p:cNvPr id="6" name="Fußzeilenplatzhalter 5">
            <a:extLst>
              <a:ext uri="{FF2B5EF4-FFF2-40B4-BE49-F238E27FC236}">
                <a16:creationId xmlns:a16="http://schemas.microsoft.com/office/drawing/2014/main" id="{0B9D1310-32AA-46A5-B01D-CE4F97F514A9}"/>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B3B140BA-F50C-410A-BF7A-59FFFE62EA16}"/>
              </a:ext>
            </a:extLst>
          </p:cNvPr>
          <p:cNvSpPr>
            <a:spLocks noGrp="1"/>
          </p:cNvSpPr>
          <p:nvPr>
            <p:ph type="sldNum" sz="quarter" idx="12"/>
          </p:nvPr>
        </p:nvSpPr>
        <p:spPr>
          <a:xfrm>
            <a:off x="8610600" y="6356350"/>
            <a:ext cx="2743200" cy="365125"/>
          </a:xfrm>
          <a:prstGeom prst="rect">
            <a:avLst/>
          </a:prstGeom>
        </p:spPr>
        <p:txBody>
          <a:bodyPr/>
          <a:lstStyle/>
          <a:p>
            <a:fld id="{E9E7CC83-3900-4EC9-9960-FB47173819DD}" type="slidenum">
              <a:rPr lang="de-DE" smtClean="0"/>
              <a:t>‹Nr.›</a:t>
            </a:fld>
            <a:endParaRPr lang="de-DE"/>
          </a:p>
        </p:txBody>
      </p:sp>
    </p:spTree>
    <p:extLst>
      <p:ext uri="{BB962C8B-B14F-4D97-AF65-F5344CB8AC3E}">
        <p14:creationId xmlns:p14="http://schemas.microsoft.com/office/powerpoint/2010/main" val="3616803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046007-2E0F-40AE-8D11-08C55FA8083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DDF7CFE7-DCE5-49AE-B4D6-46E1E3ECCDE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282E268-9BD4-4BDA-A294-159F50BE161C}"/>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83487C21-4F55-4521-A339-4F1621228622}"/>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31E7D2D1-9E32-4704-B730-A39EB1E60D9C}"/>
              </a:ext>
            </a:extLst>
          </p:cNvPr>
          <p:cNvSpPr>
            <a:spLocks noGrp="1"/>
          </p:cNvSpPr>
          <p:nvPr>
            <p:ph type="sldNum" sz="quarter" idx="12"/>
          </p:nvPr>
        </p:nvSpPr>
        <p:spPr>
          <a:xfrm>
            <a:off x="8610600" y="6356350"/>
            <a:ext cx="2743200" cy="365125"/>
          </a:xfrm>
          <a:prstGeom prst="rect">
            <a:avLst/>
          </a:prstGeom>
        </p:spPr>
        <p:txBody>
          <a:bodyPr/>
          <a:lstStyle/>
          <a:p>
            <a:fld id="{E9E7CC83-3900-4EC9-9960-FB47173819DD}" type="slidenum">
              <a:rPr lang="de-DE" smtClean="0"/>
              <a:t>‹Nr.›</a:t>
            </a:fld>
            <a:endParaRPr lang="de-DE"/>
          </a:p>
        </p:txBody>
      </p:sp>
    </p:spTree>
    <p:extLst>
      <p:ext uri="{BB962C8B-B14F-4D97-AF65-F5344CB8AC3E}">
        <p14:creationId xmlns:p14="http://schemas.microsoft.com/office/powerpoint/2010/main" val="3736219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11DFE67-9238-4252-90E1-02697947815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20FDA486-D243-47F3-B3A5-23180AA3A5A1}"/>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4C494B1-AAB3-4F1F-BAA2-EB9F463EA193}"/>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5BDD9332-159C-4B24-A2E8-94897F51DB9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3EEC2FA9-AAE9-42D5-8E9B-BDA004770D04}"/>
              </a:ext>
            </a:extLst>
          </p:cNvPr>
          <p:cNvSpPr>
            <a:spLocks noGrp="1"/>
          </p:cNvSpPr>
          <p:nvPr>
            <p:ph type="sldNum" sz="quarter" idx="12"/>
          </p:nvPr>
        </p:nvSpPr>
        <p:spPr>
          <a:xfrm>
            <a:off x="8610600" y="6356350"/>
            <a:ext cx="2743200" cy="365125"/>
          </a:xfrm>
          <a:prstGeom prst="rect">
            <a:avLst/>
          </a:prstGeom>
        </p:spPr>
        <p:txBody>
          <a:bodyPr/>
          <a:lstStyle/>
          <a:p>
            <a:fld id="{E9E7CC83-3900-4EC9-9960-FB47173819DD}" type="slidenum">
              <a:rPr lang="de-DE" smtClean="0"/>
              <a:t>‹Nr.›</a:t>
            </a:fld>
            <a:endParaRPr lang="de-DE"/>
          </a:p>
        </p:txBody>
      </p:sp>
    </p:spTree>
    <p:extLst>
      <p:ext uri="{BB962C8B-B14F-4D97-AF65-F5344CB8AC3E}">
        <p14:creationId xmlns:p14="http://schemas.microsoft.com/office/powerpoint/2010/main" val="617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C5B6C7-EE84-4D78-B4F8-2045319A325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06E5B18-2F9C-44EE-9901-3784D2BBAEA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7528B539-D018-47AE-B421-6F33360D72FC}"/>
              </a:ext>
            </a:extLst>
          </p:cNvPr>
          <p:cNvSpPr>
            <a:spLocks noGrp="1"/>
          </p:cNvSpPr>
          <p:nvPr>
            <p:ph type="sldNum" sz="quarter" idx="12"/>
          </p:nvPr>
        </p:nvSpPr>
        <p:spPr>
          <a:xfrm>
            <a:off x="9482328" y="6581001"/>
            <a:ext cx="2743200" cy="365125"/>
          </a:xfrm>
          <a:prstGeom prst="rect">
            <a:avLst/>
          </a:prstGeom>
        </p:spPr>
        <p:txBody>
          <a:bodyPr/>
          <a:lstStyle>
            <a:lvl1pPr algn="r">
              <a:defRPr sz="1400"/>
            </a:lvl1pPr>
          </a:lstStyle>
          <a:p>
            <a:fld id="{E9E7CC83-3900-4EC9-9960-FB47173819DD}" type="slidenum">
              <a:rPr lang="de-DE" smtClean="0"/>
              <a:pPr/>
              <a:t>‹Nr.›</a:t>
            </a:fld>
            <a:endParaRPr lang="de-DE" dirty="0"/>
          </a:p>
        </p:txBody>
      </p:sp>
      <p:sp>
        <p:nvSpPr>
          <p:cNvPr id="7" name="Rechteck 6">
            <a:extLst>
              <a:ext uri="{FF2B5EF4-FFF2-40B4-BE49-F238E27FC236}">
                <a16:creationId xmlns:a16="http://schemas.microsoft.com/office/drawing/2014/main" id="{476AE3ED-9C05-4920-A247-28B889693B12}"/>
              </a:ext>
            </a:extLst>
          </p:cNvPr>
          <p:cNvSpPr/>
          <p:nvPr userDrawn="1"/>
        </p:nvSpPr>
        <p:spPr>
          <a:xfrm>
            <a:off x="0" y="6581001"/>
            <a:ext cx="11656907" cy="276999"/>
          </a:xfrm>
          <a:prstGeom prst="rect">
            <a:avLst/>
          </a:prstGeom>
        </p:spPr>
        <p:txBody>
          <a:bodyPr wrap="square">
            <a:spAutoFit/>
          </a:bodyPr>
          <a:lstStyle/>
          <a:p>
            <a:r>
              <a:rPr lang="de-DE" sz="1200" dirty="0"/>
              <a:t>Verfahrensleitfaden für die Planung von dezentralen Wasserstoffinfrastruktursystemen für Mobilitätsanwendungen, Teil 1: Standortplanung </a:t>
            </a:r>
          </a:p>
        </p:txBody>
      </p:sp>
    </p:spTree>
    <p:extLst>
      <p:ext uri="{BB962C8B-B14F-4D97-AF65-F5344CB8AC3E}">
        <p14:creationId xmlns:p14="http://schemas.microsoft.com/office/powerpoint/2010/main" val="155326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und Inhalt">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7528B539-D018-47AE-B421-6F33360D72FC}"/>
              </a:ext>
            </a:extLst>
          </p:cNvPr>
          <p:cNvSpPr>
            <a:spLocks noGrp="1"/>
          </p:cNvSpPr>
          <p:nvPr>
            <p:ph type="sldNum" sz="quarter" idx="12"/>
          </p:nvPr>
        </p:nvSpPr>
        <p:spPr>
          <a:xfrm>
            <a:off x="9501971" y="6581001"/>
            <a:ext cx="2743200" cy="365125"/>
          </a:xfrm>
          <a:prstGeom prst="rect">
            <a:avLst/>
          </a:prstGeom>
        </p:spPr>
        <p:txBody>
          <a:bodyPr/>
          <a:lstStyle>
            <a:lvl1pPr algn="r">
              <a:defRPr sz="1400"/>
            </a:lvl1pPr>
          </a:lstStyle>
          <a:p>
            <a:fld id="{E9E7CC83-3900-4EC9-9960-FB47173819DD}" type="slidenum">
              <a:rPr lang="de-DE" smtClean="0"/>
              <a:pPr/>
              <a:t>‹Nr.›</a:t>
            </a:fld>
            <a:endParaRPr lang="de-DE" dirty="0"/>
          </a:p>
        </p:txBody>
      </p:sp>
      <p:sp>
        <p:nvSpPr>
          <p:cNvPr id="7" name="Rechteck 6">
            <a:extLst>
              <a:ext uri="{FF2B5EF4-FFF2-40B4-BE49-F238E27FC236}">
                <a16:creationId xmlns:a16="http://schemas.microsoft.com/office/drawing/2014/main" id="{476AE3ED-9C05-4920-A247-28B889693B12}"/>
              </a:ext>
            </a:extLst>
          </p:cNvPr>
          <p:cNvSpPr/>
          <p:nvPr userDrawn="1"/>
        </p:nvSpPr>
        <p:spPr>
          <a:xfrm>
            <a:off x="0" y="6581001"/>
            <a:ext cx="11656907" cy="276999"/>
          </a:xfrm>
          <a:prstGeom prst="rect">
            <a:avLst/>
          </a:prstGeom>
        </p:spPr>
        <p:txBody>
          <a:bodyPr wrap="square">
            <a:spAutoFit/>
          </a:bodyPr>
          <a:lstStyle/>
          <a:p>
            <a:r>
              <a:rPr lang="de-DE" sz="1200" dirty="0"/>
              <a:t>Verfahrensleitfaden für die Planung von dezentralen Wasserstoffinfrastruktursystemen für Mobilitätsanwendungen, Teil 2: Bestimmung erforderlicher Genehmigungsverfahren </a:t>
            </a:r>
          </a:p>
        </p:txBody>
      </p:sp>
    </p:spTree>
    <p:extLst>
      <p:ext uri="{BB962C8B-B14F-4D97-AF65-F5344CB8AC3E}">
        <p14:creationId xmlns:p14="http://schemas.microsoft.com/office/powerpoint/2010/main" val="1815212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7EB355-5016-4BE1-A196-1D5BC9C96E5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CED7F93-D9B4-4F09-BB84-7E8F8AC9CB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2B15963-45F8-4B8D-A1C7-ED3410FDD9FB}"/>
              </a:ext>
            </a:extLst>
          </p:cNvPr>
          <p:cNvSpPr>
            <a:spLocks noGrp="1"/>
          </p:cNvSpPr>
          <p:nvPr>
            <p:ph type="dt" sz="half" idx="10"/>
          </p:nvPr>
        </p:nvSpPr>
        <p:spPr/>
        <p:txBody>
          <a:bodyPr/>
          <a:lstStyle/>
          <a:p>
            <a:endParaRPr lang="de-DE"/>
          </a:p>
        </p:txBody>
      </p:sp>
      <p:sp>
        <p:nvSpPr>
          <p:cNvPr id="5" name="Fußzeilenplatzhalter 4">
            <a:extLst>
              <a:ext uri="{FF2B5EF4-FFF2-40B4-BE49-F238E27FC236}">
                <a16:creationId xmlns:a16="http://schemas.microsoft.com/office/drawing/2014/main" id="{9FD768C6-C9C5-4897-B7D8-294C262FAB54}"/>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6298A35-2931-4CDB-82E0-4B1DA2846088}"/>
              </a:ext>
            </a:extLst>
          </p:cNvPr>
          <p:cNvSpPr>
            <a:spLocks noGrp="1"/>
          </p:cNvSpPr>
          <p:nvPr>
            <p:ph type="sldNum" sz="quarter" idx="12"/>
          </p:nvPr>
        </p:nvSpPr>
        <p:spPr>
          <a:xfrm>
            <a:off x="8610600" y="6356350"/>
            <a:ext cx="2743200" cy="365125"/>
          </a:xfrm>
          <a:prstGeom prst="rect">
            <a:avLst/>
          </a:prstGeom>
        </p:spPr>
        <p:txBody>
          <a:bodyPr/>
          <a:lstStyle/>
          <a:p>
            <a:fld id="{E9E7CC83-3900-4EC9-9960-FB47173819DD}" type="slidenum">
              <a:rPr lang="de-DE" smtClean="0"/>
              <a:t>‹Nr.›</a:t>
            </a:fld>
            <a:endParaRPr lang="de-DE"/>
          </a:p>
        </p:txBody>
      </p:sp>
    </p:spTree>
    <p:extLst>
      <p:ext uri="{BB962C8B-B14F-4D97-AF65-F5344CB8AC3E}">
        <p14:creationId xmlns:p14="http://schemas.microsoft.com/office/powerpoint/2010/main" val="2590418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00CE7E-C09B-4726-A9B5-622674DF38B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96BE41F-C24A-4ABB-99EF-392609068F68}"/>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5D8D699-890E-4AD8-BF1D-BF2972877991}"/>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2B7B4C9D-160F-47C6-A770-1E80D507D3B5}"/>
              </a:ext>
            </a:extLst>
          </p:cNvPr>
          <p:cNvSpPr>
            <a:spLocks noGrp="1"/>
          </p:cNvSpPr>
          <p:nvPr>
            <p:ph type="dt" sz="half" idx="10"/>
          </p:nvPr>
        </p:nvSpPr>
        <p:spPr/>
        <p:txBody>
          <a:bodyPr/>
          <a:lstStyle/>
          <a:p>
            <a:endParaRPr lang="de-DE"/>
          </a:p>
        </p:txBody>
      </p:sp>
      <p:sp>
        <p:nvSpPr>
          <p:cNvPr id="6" name="Fußzeilenplatzhalter 5">
            <a:extLst>
              <a:ext uri="{FF2B5EF4-FFF2-40B4-BE49-F238E27FC236}">
                <a16:creationId xmlns:a16="http://schemas.microsoft.com/office/drawing/2014/main" id="{FC4351F6-16FE-4F30-BA39-75A65EB5FF7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FE0A2CDF-D413-4C26-AD3E-E550719CB62E}"/>
              </a:ext>
            </a:extLst>
          </p:cNvPr>
          <p:cNvSpPr>
            <a:spLocks noGrp="1"/>
          </p:cNvSpPr>
          <p:nvPr>
            <p:ph type="sldNum" sz="quarter" idx="12"/>
          </p:nvPr>
        </p:nvSpPr>
        <p:spPr>
          <a:xfrm>
            <a:off x="8610600" y="6356350"/>
            <a:ext cx="2743200" cy="365125"/>
          </a:xfrm>
          <a:prstGeom prst="rect">
            <a:avLst/>
          </a:prstGeom>
        </p:spPr>
        <p:txBody>
          <a:bodyPr/>
          <a:lstStyle/>
          <a:p>
            <a:fld id="{E9E7CC83-3900-4EC9-9960-FB47173819DD}" type="slidenum">
              <a:rPr lang="de-DE" smtClean="0"/>
              <a:t>‹Nr.›</a:t>
            </a:fld>
            <a:endParaRPr lang="de-DE"/>
          </a:p>
        </p:txBody>
      </p:sp>
    </p:spTree>
    <p:extLst>
      <p:ext uri="{BB962C8B-B14F-4D97-AF65-F5344CB8AC3E}">
        <p14:creationId xmlns:p14="http://schemas.microsoft.com/office/powerpoint/2010/main" val="1720766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CE4C8F-05A5-4378-9D69-42EFE2B16A5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8287CD74-7C76-4A18-B203-2936B1406C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F5AAF50-25B2-4973-A56C-81D4C46422A6}"/>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D1364385-369E-4C5C-8DC9-DD9C1DAB96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FBE5D24-6666-4C92-93F2-BBE6B2C81AC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D4B58C3A-6258-47A9-B1ED-A84376DCB520}"/>
              </a:ext>
            </a:extLst>
          </p:cNvPr>
          <p:cNvSpPr>
            <a:spLocks noGrp="1"/>
          </p:cNvSpPr>
          <p:nvPr>
            <p:ph type="dt" sz="half" idx="10"/>
          </p:nvPr>
        </p:nvSpPr>
        <p:spPr/>
        <p:txBody>
          <a:bodyPr/>
          <a:lstStyle/>
          <a:p>
            <a:endParaRPr lang="de-DE"/>
          </a:p>
        </p:txBody>
      </p:sp>
      <p:sp>
        <p:nvSpPr>
          <p:cNvPr id="8" name="Fußzeilenplatzhalter 7">
            <a:extLst>
              <a:ext uri="{FF2B5EF4-FFF2-40B4-BE49-F238E27FC236}">
                <a16:creationId xmlns:a16="http://schemas.microsoft.com/office/drawing/2014/main" id="{04C9FB6F-B4CD-4043-8B3B-9285BB26B84E}"/>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0BCE0ABA-5B63-44A6-85F1-D90D0A9CCECC}"/>
              </a:ext>
            </a:extLst>
          </p:cNvPr>
          <p:cNvSpPr>
            <a:spLocks noGrp="1"/>
          </p:cNvSpPr>
          <p:nvPr>
            <p:ph type="sldNum" sz="quarter" idx="12"/>
          </p:nvPr>
        </p:nvSpPr>
        <p:spPr>
          <a:xfrm>
            <a:off x="8610600" y="6356350"/>
            <a:ext cx="2743200" cy="365125"/>
          </a:xfrm>
          <a:prstGeom prst="rect">
            <a:avLst/>
          </a:prstGeom>
        </p:spPr>
        <p:txBody>
          <a:bodyPr/>
          <a:lstStyle/>
          <a:p>
            <a:fld id="{E9E7CC83-3900-4EC9-9960-FB47173819DD}" type="slidenum">
              <a:rPr lang="de-DE" smtClean="0"/>
              <a:t>‹Nr.›</a:t>
            </a:fld>
            <a:endParaRPr lang="de-DE"/>
          </a:p>
        </p:txBody>
      </p:sp>
    </p:spTree>
    <p:extLst>
      <p:ext uri="{BB962C8B-B14F-4D97-AF65-F5344CB8AC3E}">
        <p14:creationId xmlns:p14="http://schemas.microsoft.com/office/powerpoint/2010/main" val="1985398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BF9E92-7FBB-41B2-B5C8-6CB5FDC270A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F9C53CCE-2310-45F0-B11B-22B02DADE306}"/>
              </a:ext>
            </a:extLst>
          </p:cNvPr>
          <p:cNvSpPr>
            <a:spLocks noGrp="1"/>
          </p:cNvSpPr>
          <p:nvPr>
            <p:ph type="dt" sz="half" idx="10"/>
          </p:nvPr>
        </p:nvSpPr>
        <p:spPr/>
        <p:txBody>
          <a:bodyPr/>
          <a:lstStyle/>
          <a:p>
            <a:endParaRPr lang="de-DE"/>
          </a:p>
        </p:txBody>
      </p:sp>
      <p:sp>
        <p:nvSpPr>
          <p:cNvPr id="4" name="Fußzeilenplatzhalter 3">
            <a:extLst>
              <a:ext uri="{FF2B5EF4-FFF2-40B4-BE49-F238E27FC236}">
                <a16:creationId xmlns:a16="http://schemas.microsoft.com/office/drawing/2014/main" id="{70B04A42-0CA8-4138-8C93-FCCACD57962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5" name="Foliennummernplatzhalter 4">
            <a:extLst>
              <a:ext uri="{FF2B5EF4-FFF2-40B4-BE49-F238E27FC236}">
                <a16:creationId xmlns:a16="http://schemas.microsoft.com/office/drawing/2014/main" id="{A73BE925-43DD-4E31-8EDB-669DE1D8147A}"/>
              </a:ext>
            </a:extLst>
          </p:cNvPr>
          <p:cNvSpPr>
            <a:spLocks noGrp="1"/>
          </p:cNvSpPr>
          <p:nvPr>
            <p:ph type="sldNum" sz="quarter" idx="12"/>
          </p:nvPr>
        </p:nvSpPr>
        <p:spPr>
          <a:xfrm>
            <a:off x="8610600" y="6356350"/>
            <a:ext cx="2743200" cy="365125"/>
          </a:xfrm>
          <a:prstGeom prst="rect">
            <a:avLst/>
          </a:prstGeom>
        </p:spPr>
        <p:txBody>
          <a:bodyPr/>
          <a:lstStyle/>
          <a:p>
            <a:fld id="{E9E7CC83-3900-4EC9-9960-FB47173819DD}" type="slidenum">
              <a:rPr lang="de-DE" smtClean="0"/>
              <a:t>‹Nr.›</a:t>
            </a:fld>
            <a:endParaRPr lang="de-DE"/>
          </a:p>
        </p:txBody>
      </p:sp>
    </p:spTree>
    <p:extLst>
      <p:ext uri="{BB962C8B-B14F-4D97-AF65-F5344CB8AC3E}">
        <p14:creationId xmlns:p14="http://schemas.microsoft.com/office/powerpoint/2010/main" val="863701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BA9A864-D750-41C7-97DD-9C5490DEA101}"/>
              </a:ext>
            </a:extLst>
          </p:cNvPr>
          <p:cNvSpPr>
            <a:spLocks noGrp="1"/>
          </p:cNvSpPr>
          <p:nvPr>
            <p:ph type="dt" sz="half" idx="10"/>
          </p:nvPr>
        </p:nvSpPr>
        <p:spPr/>
        <p:txBody>
          <a:bodyPr/>
          <a:lstStyle/>
          <a:p>
            <a:endParaRPr lang="de-DE"/>
          </a:p>
        </p:txBody>
      </p:sp>
      <p:sp>
        <p:nvSpPr>
          <p:cNvPr id="3" name="Fußzeilenplatzhalter 2">
            <a:extLst>
              <a:ext uri="{FF2B5EF4-FFF2-40B4-BE49-F238E27FC236}">
                <a16:creationId xmlns:a16="http://schemas.microsoft.com/office/drawing/2014/main" id="{518D8DAE-A432-43D5-9931-B7A3F96724F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4" name="Foliennummernplatzhalter 3">
            <a:extLst>
              <a:ext uri="{FF2B5EF4-FFF2-40B4-BE49-F238E27FC236}">
                <a16:creationId xmlns:a16="http://schemas.microsoft.com/office/drawing/2014/main" id="{3CC4E6D6-C452-4ED1-8E94-8C75AE2DC6B1}"/>
              </a:ext>
            </a:extLst>
          </p:cNvPr>
          <p:cNvSpPr>
            <a:spLocks noGrp="1"/>
          </p:cNvSpPr>
          <p:nvPr>
            <p:ph type="sldNum" sz="quarter" idx="12"/>
          </p:nvPr>
        </p:nvSpPr>
        <p:spPr>
          <a:xfrm>
            <a:off x="8610600" y="6356350"/>
            <a:ext cx="2743200" cy="365125"/>
          </a:xfrm>
          <a:prstGeom prst="rect">
            <a:avLst/>
          </a:prstGeom>
        </p:spPr>
        <p:txBody>
          <a:bodyPr/>
          <a:lstStyle/>
          <a:p>
            <a:fld id="{E9E7CC83-3900-4EC9-9960-FB47173819DD}" type="slidenum">
              <a:rPr lang="de-DE" smtClean="0"/>
              <a:t>‹Nr.›</a:t>
            </a:fld>
            <a:endParaRPr lang="de-DE"/>
          </a:p>
        </p:txBody>
      </p:sp>
    </p:spTree>
    <p:extLst>
      <p:ext uri="{BB962C8B-B14F-4D97-AF65-F5344CB8AC3E}">
        <p14:creationId xmlns:p14="http://schemas.microsoft.com/office/powerpoint/2010/main" val="3963167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0D2DF7-532D-4913-B3F6-F8252E5B40E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E4E9E2B3-A641-4904-8ABC-747D343A5E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64DAD82-FF0E-4F55-8930-3CD7C5049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D6F0395-02E6-4442-B2D6-F0FC0E3EE36F}"/>
              </a:ext>
            </a:extLst>
          </p:cNvPr>
          <p:cNvSpPr>
            <a:spLocks noGrp="1"/>
          </p:cNvSpPr>
          <p:nvPr>
            <p:ph type="dt" sz="half" idx="10"/>
          </p:nvPr>
        </p:nvSpPr>
        <p:spPr/>
        <p:txBody>
          <a:bodyPr/>
          <a:lstStyle/>
          <a:p>
            <a:endParaRPr lang="de-DE"/>
          </a:p>
        </p:txBody>
      </p:sp>
      <p:sp>
        <p:nvSpPr>
          <p:cNvPr id="6" name="Fußzeilenplatzhalter 5">
            <a:extLst>
              <a:ext uri="{FF2B5EF4-FFF2-40B4-BE49-F238E27FC236}">
                <a16:creationId xmlns:a16="http://schemas.microsoft.com/office/drawing/2014/main" id="{B0264059-766D-4D6F-A5AD-D909F03C6DCC}"/>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80FE98C8-2DA7-47E3-8550-60F1683A8B84}"/>
              </a:ext>
            </a:extLst>
          </p:cNvPr>
          <p:cNvSpPr>
            <a:spLocks noGrp="1"/>
          </p:cNvSpPr>
          <p:nvPr>
            <p:ph type="sldNum" sz="quarter" idx="12"/>
          </p:nvPr>
        </p:nvSpPr>
        <p:spPr>
          <a:xfrm>
            <a:off x="8610600" y="6356350"/>
            <a:ext cx="2743200" cy="365125"/>
          </a:xfrm>
          <a:prstGeom prst="rect">
            <a:avLst/>
          </a:prstGeom>
        </p:spPr>
        <p:txBody>
          <a:bodyPr/>
          <a:lstStyle/>
          <a:p>
            <a:fld id="{E9E7CC83-3900-4EC9-9960-FB47173819DD}" type="slidenum">
              <a:rPr lang="de-DE" smtClean="0"/>
              <a:t>‹Nr.›</a:t>
            </a:fld>
            <a:endParaRPr lang="de-DE"/>
          </a:p>
        </p:txBody>
      </p:sp>
    </p:spTree>
    <p:extLst>
      <p:ext uri="{BB962C8B-B14F-4D97-AF65-F5344CB8AC3E}">
        <p14:creationId xmlns:p14="http://schemas.microsoft.com/office/powerpoint/2010/main" val="128623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B4AE9D2-6860-443F-9943-01D34E35BE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4E109F6-1C90-4C74-82B0-8734A9C346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E2CCC6E-0FA1-4600-8E95-B031E0A04D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Tree>
    <p:extLst>
      <p:ext uri="{BB962C8B-B14F-4D97-AF65-F5344CB8AC3E}">
        <p14:creationId xmlns:p14="http://schemas.microsoft.com/office/powerpoint/2010/main" val="149549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png"/><Relationship Id="rId7" Type="http://schemas.openxmlformats.org/officeDocument/2006/relationships/hyperlink" Target="http://webbook.nist.gov/chemistry/fluid/"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audio" Target="../media/audio1.wav"/><Relationship Id="rId10" Type="http://schemas.openxmlformats.org/officeDocument/2006/relationships/image" Target="../media/image8.png"/><Relationship Id="rId4" Type="http://schemas.openxmlformats.org/officeDocument/2006/relationships/slide" Target="slide11.xml"/><Relationship Id="rId9" Type="http://schemas.openxmlformats.org/officeDocument/2006/relationships/image" Target="../media/image70.png"/></Relationships>
</file>

<file path=ppt/slides/_rels/slide11.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90.png"/><Relationship Id="rId5" Type="http://schemas.openxmlformats.org/officeDocument/2006/relationships/slide" Target="slide10.xml"/><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 Target="slide13.xml"/><Relationship Id="rId7"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slide" Target="slide3.xml"/><Relationship Id="rId4" Type="http://schemas.openxmlformats.org/officeDocument/2006/relationships/audio" Target="../media/audio1.wav"/><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hyperlink" Target="https://www.bgrci.de/exinfode/dokumente/explosionsschutz-regeln-ex-rl-dguv-regel-113-001/" TargetMode="External"/><Relationship Id="rId2" Type="http://schemas.openxmlformats.org/officeDocument/2006/relationships/hyperlink" Target="https://www.baua.de/DE/Angebote/Rechtstexte-und-Technische-Regeln/Regelwerk/TRGS/TRGS-751.html" TargetMode="External"/><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audio" Target="../media/audio1.wav"/><Relationship Id="rId4" Type="http://schemas.openxmlformats.org/officeDocument/2006/relationships/slide" Target="slide14.xml"/><Relationship Id="rId9" Type="http://schemas.openxmlformats.org/officeDocument/2006/relationships/image" Target="../media/image14.svg"/></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png"/><Relationship Id="rId7" Type="http://schemas.openxmlformats.org/officeDocument/2006/relationships/hyperlink" Target="http://webbook.nist.gov/chemistry/fluid/" TargetMode="External"/><Relationship Id="rId12"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13.xml"/><Relationship Id="rId11" Type="http://schemas.openxmlformats.org/officeDocument/2006/relationships/image" Target="../media/image70.png"/><Relationship Id="rId5" Type="http://schemas.openxmlformats.org/officeDocument/2006/relationships/audio" Target="../media/audio1.wav"/><Relationship Id="rId10" Type="http://schemas.openxmlformats.org/officeDocument/2006/relationships/image" Target="../media/image60.png"/><Relationship Id="rId4" Type="http://schemas.openxmlformats.org/officeDocument/2006/relationships/slide" Target="slide15.xml"/><Relationship Id="rId9" Type="http://schemas.openxmlformats.org/officeDocument/2006/relationships/image" Target="../media/image2.svg"/></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 Target="slide24.xml"/><Relationship Id="rId7" Type="http://schemas.openxmlformats.org/officeDocument/2006/relationships/hyperlink" Target="https://www.baua.de/DE/Angebote/Rechtstexte-und-Technische-Regeln/Regelwerk/TRGS/TRGS-751.html"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slide" Target="slide14.xml"/><Relationship Id="rId4" Type="http://schemas.openxmlformats.org/officeDocument/2006/relationships/audio" Target="../media/audio1.wav"/><Relationship Id="rId9" Type="http://schemas.openxmlformats.org/officeDocument/2006/relationships/image" Target="../media/image14.sv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 Target="slide17.xml"/><Relationship Id="rId7"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slide" Target="slide3.xml"/><Relationship Id="rId4" Type="http://schemas.openxmlformats.org/officeDocument/2006/relationships/audio" Target="../media/audio1.wav"/><Relationship Id="rId9"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 Target="slide18.xml"/><Relationship Id="rId7" Type="http://schemas.openxmlformats.org/officeDocument/2006/relationships/hyperlink" Target="https://www.bgrci.de/exinfode/dokumente/explosionsschutz-regeln-ex-rl-dguv-regel-113-001/"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www.baua.de/DE/Angebote/Rechtstexte-und-Technische-Regeln/Regelwerk/TRGS/TRGS-751.html" TargetMode="External"/><Relationship Id="rId5" Type="http://schemas.openxmlformats.org/officeDocument/2006/relationships/slide" Target="slide16.xml"/><Relationship Id="rId4" Type="http://schemas.openxmlformats.org/officeDocument/2006/relationships/audio" Target="../media/audio1.wav"/><Relationship Id="rId9" Type="http://schemas.openxmlformats.org/officeDocument/2006/relationships/image" Target="../media/image14.svg"/></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19.xml"/><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slide" Target="slide20.xml"/><Relationship Id="rId4" Type="http://schemas.openxmlformats.org/officeDocument/2006/relationships/audio" Target="../media/audio1.wav"/><Relationship Id="rId9" Type="http://schemas.openxmlformats.org/officeDocument/2006/relationships/slide" Target="slide17.xml"/></Relationships>
</file>

<file path=ppt/slides/_rels/slide19.xml.rels><?xml version="1.0" encoding="UTF-8" standalone="yes"?>
<Relationships xmlns="http://schemas.openxmlformats.org/package/2006/relationships"><Relationship Id="rId3" Type="http://schemas.openxmlformats.org/officeDocument/2006/relationships/slide" Target="slide20.xml"/><Relationship Id="rId7"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18.xml"/><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png"/><Relationship Id="rId3" Type="http://schemas.openxmlformats.org/officeDocument/2006/relationships/slide" Target="slide21.xml"/><Relationship Id="rId7" Type="http://schemas.openxmlformats.org/officeDocument/2006/relationships/hyperlink" Target="http://https/www.carmen-ev.de/marktuebersicht-elektrolyseure-online-version/" TargetMode="External"/><Relationship Id="rId12"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https/www.wasserstoff-kompass.de/handlungsfelder#/h2-erzeugung" TargetMode="External"/><Relationship Id="rId11" Type="http://schemas.openxmlformats.org/officeDocument/2006/relationships/image" Target="../media/image13.png"/><Relationship Id="rId5" Type="http://schemas.openxmlformats.org/officeDocument/2006/relationships/slide" Target="slide18.xml"/><Relationship Id="rId10" Type="http://schemas.openxmlformats.org/officeDocument/2006/relationships/image" Target="../media/image300.png"/><Relationship Id="rId4" Type="http://schemas.openxmlformats.org/officeDocument/2006/relationships/audio" Target="../media/audio1.wav"/><Relationship Id="rId9"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baua.de/DE/Angebote/Rechtstexte-und-Technische-Regeln/Regelwerk/TRGS/TRGS-751.html" TargetMode="External"/><Relationship Id="rId7" Type="http://schemas.openxmlformats.org/officeDocument/2006/relationships/slide" Target="slide20.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slide" Target="slide22.xml"/><Relationship Id="rId4" Type="http://schemas.openxmlformats.org/officeDocument/2006/relationships/hyperlink" Target="http://https/www.bgrci.de/exinfode/dokumente/explosionsschutz-regeln-ex-rl-dguv-regel-113-001/" TargetMode="External"/><Relationship Id="rId9" Type="http://schemas.openxmlformats.org/officeDocument/2006/relationships/image" Target="../media/image14.svg"/></Relationships>
</file>

<file path=ppt/slides/_rels/slide2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png"/><Relationship Id="rId7" Type="http://schemas.openxmlformats.org/officeDocument/2006/relationships/hyperlink" Target="http://webbook.nist.gov/chemistry/fluid/" TargetMode="External"/><Relationship Id="rId12"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slide" Target="slide21.xml"/><Relationship Id="rId11" Type="http://schemas.openxmlformats.org/officeDocument/2006/relationships/image" Target="../media/image70.png"/><Relationship Id="rId5" Type="http://schemas.openxmlformats.org/officeDocument/2006/relationships/audio" Target="../media/audio1.wav"/><Relationship Id="rId10" Type="http://schemas.openxmlformats.org/officeDocument/2006/relationships/image" Target="../media/image60.png"/><Relationship Id="rId4" Type="http://schemas.openxmlformats.org/officeDocument/2006/relationships/slide" Target="slide23.xml"/><Relationship Id="rId9" Type="http://schemas.openxmlformats.org/officeDocument/2006/relationships/image" Target="../media/image2.svg"/></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 Target="slide24.xml"/><Relationship Id="rId7" Type="http://schemas.openxmlformats.org/officeDocument/2006/relationships/hyperlink" Target="https://www.baua.de/DE/Angebote/Rechtstexte-und-Technische-Regeln/Regelwerk/TRGS/TRGS-751.html"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40.png"/><Relationship Id="rId5" Type="http://schemas.openxmlformats.org/officeDocument/2006/relationships/slide" Target="slide22.xml"/><Relationship Id="rId4" Type="http://schemas.openxmlformats.org/officeDocument/2006/relationships/audio" Target="../media/audio1.wav"/><Relationship Id="rId9" Type="http://schemas.openxmlformats.org/officeDocument/2006/relationships/image" Target="../media/image14.sv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 Target="slide26.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34.xml"/><Relationship Id="rId7" Type="http://schemas.openxmlformats.org/officeDocument/2006/relationships/slide" Target="slide2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slide" Target="slide50.xml"/><Relationship Id="rId11" Type="http://schemas.openxmlformats.org/officeDocument/2006/relationships/slide" Target="slide25.xml"/><Relationship Id="rId5" Type="http://schemas.openxmlformats.org/officeDocument/2006/relationships/slide" Target="slide43.xml"/><Relationship Id="rId10" Type="http://schemas.openxmlformats.org/officeDocument/2006/relationships/image" Target="../media/image5.png"/><Relationship Id="rId4" Type="http://schemas.openxmlformats.org/officeDocument/2006/relationships/audio" Target="../media/audio1.wav"/><Relationship Id="rId9"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slide" Target="slide26.xml"/><Relationship Id="rId7" Type="http://schemas.openxmlformats.org/officeDocument/2006/relationships/slide" Target="slide30.xml"/><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slide" Target="slide29.xml"/><Relationship Id="rId5" Type="http://schemas.openxmlformats.org/officeDocument/2006/relationships/slide" Target="slide28.xml"/><Relationship Id="rId4" Type="http://schemas.openxmlformats.org/officeDocument/2006/relationships/audio" Target="../media/audio1.wav"/><Relationship Id="rId9" Type="http://schemas.openxmlformats.org/officeDocument/2006/relationships/slide" Target="slide32.xml"/></Relationships>
</file>

<file path=ppt/slides/_rels/slide28.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slide" Target="slide53.xml"/><Relationship Id="rId4" Type="http://schemas.openxmlformats.org/officeDocument/2006/relationships/audio" Target="../media/audio1.wav"/></Relationships>
</file>

<file path=ppt/slides/_rels/slide2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 Target="slide27.xml"/><Relationship Id="rId7"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hyperlink" Target="https://www.gesetze-im-internet.de/bimschv_9/9._BImSchV.pdf" TargetMode="External"/><Relationship Id="rId5" Type="http://schemas.openxmlformats.org/officeDocument/2006/relationships/slide" Target="slide53.xml"/><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6.xml"/><Relationship Id="rId7"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16.xml"/><Relationship Id="rId11" Type="http://schemas.openxmlformats.org/officeDocument/2006/relationships/slide" Target="slide2.xml"/><Relationship Id="rId5" Type="http://schemas.openxmlformats.org/officeDocument/2006/relationships/slide" Target="slide12.xml"/><Relationship Id="rId10" Type="http://schemas.openxmlformats.org/officeDocument/2006/relationships/image" Target="../media/image5.png"/><Relationship Id="rId4" Type="http://schemas.openxmlformats.org/officeDocument/2006/relationships/audio" Target="../media/audio1.wav"/><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 Target="slide27.xml"/><Relationship Id="rId7"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hyperlink" Target="https://www.gesetze-im-internet.de/bimschv_9/9._BImSchV.pdf" TargetMode="External"/><Relationship Id="rId5" Type="http://schemas.openxmlformats.org/officeDocument/2006/relationships/slide" Target="slide53.xml"/><Relationship Id="rId4" Type="http://schemas.openxmlformats.org/officeDocument/2006/relationships/audio" Target="../media/audio1.wav"/></Relationships>
</file>

<file path=ppt/slides/_rels/slide3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 Target="slide27.xml"/><Relationship Id="rId7"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hyperlink" Target="https://www.gesetze-im-internet.de/bimschv_9/9._BImSchV.pdf" TargetMode="External"/><Relationship Id="rId5" Type="http://schemas.openxmlformats.org/officeDocument/2006/relationships/slide" Target="slide53.xml"/><Relationship Id="rId4" Type="http://schemas.openxmlformats.org/officeDocument/2006/relationships/audio" Target="../media/audio1.wav"/></Relationships>
</file>

<file path=ppt/slides/_rels/slide3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 Target="slide27.xml"/><Relationship Id="rId7"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hyperlink" Target="https://www.gesetze-im-internet.de/bimschv_9/9._BImSchV.pdf" TargetMode="External"/><Relationship Id="rId5" Type="http://schemas.openxmlformats.org/officeDocument/2006/relationships/slide" Target="slide53.xml"/><Relationship Id="rId4" Type="http://schemas.openxmlformats.org/officeDocument/2006/relationships/audio" Target="../media/audio1.wav"/></Relationships>
</file>

<file path=ppt/slides/_rels/slide3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audio" Target="../media/audio1.wav"/><Relationship Id="rId7" Type="http://schemas.openxmlformats.org/officeDocument/2006/relationships/image" Target="../media/image13.png"/><Relationship Id="rId2" Type="http://schemas.openxmlformats.org/officeDocument/2006/relationships/slide" Target="slide27.xml"/><Relationship Id="rId1" Type="http://schemas.openxmlformats.org/officeDocument/2006/relationships/slideLayout" Target="../slideLayouts/slideLayout3.xml"/><Relationship Id="rId6" Type="http://schemas.openxmlformats.org/officeDocument/2006/relationships/hyperlink" Target="https://www.gesetze-im-internet.de/bimschv_9/9._BImSchV.pdf" TargetMode="External"/><Relationship Id="rId5" Type="http://schemas.openxmlformats.org/officeDocument/2006/relationships/image" Target="../media/image5.png"/><Relationship Id="rId4" Type="http://schemas.openxmlformats.org/officeDocument/2006/relationships/slide" Target="slide53.xml"/></Relationships>
</file>

<file path=ppt/slides/_rels/slide34.xml.rels><?xml version="1.0" encoding="UTF-8" standalone="yes"?>
<Relationships xmlns="http://schemas.openxmlformats.org/package/2006/relationships"><Relationship Id="rId3" Type="http://schemas.openxmlformats.org/officeDocument/2006/relationships/slide" Target="slide35.xml"/><Relationship Id="rId7" Type="http://schemas.openxmlformats.org/officeDocument/2006/relationships/slide" Target="slide26.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slide" Target="slide36.xml"/><Relationship Id="rId4" Type="http://schemas.openxmlformats.org/officeDocument/2006/relationships/audio" Target="../media/audio1.wav"/></Relationships>
</file>

<file path=ppt/slides/_rels/slide3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audio1.wav"/><Relationship Id="rId7" Type="http://schemas.openxmlformats.org/officeDocument/2006/relationships/image" Target="../media/image14.svg"/><Relationship Id="rId2" Type="http://schemas.openxmlformats.org/officeDocument/2006/relationships/slide" Target="slide3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hyperlink" Target="https://www.gesetze-im-internet.de/bimschv_9/9._BImSchV.pdf" TargetMode="External"/><Relationship Id="rId4" Type="http://schemas.openxmlformats.org/officeDocument/2006/relationships/slide" Target="slide53.xml"/><Relationship Id="rId9" Type="http://schemas.openxmlformats.org/officeDocument/2006/relationships/image" Target="../media/image5.png"/></Relationships>
</file>

<file path=ppt/slides/_rels/slide36.xml.rels><?xml version="1.0" encoding="UTF-8" standalone="yes"?>
<Relationships xmlns="http://schemas.openxmlformats.org/package/2006/relationships"><Relationship Id="rId8" Type="http://schemas.openxmlformats.org/officeDocument/2006/relationships/slide" Target="slide41.xml"/><Relationship Id="rId3" Type="http://schemas.openxmlformats.org/officeDocument/2006/relationships/audio" Target="../media/audio1.wav"/><Relationship Id="rId7" Type="http://schemas.openxmlformats.org/officeDocument/2006/relationships/slide" Target="slide40.xml"/><Relationship Id="rId2" Type="http://schemas.openxmlformats.org/officeDocument/2006/relationships/slide" Target="slide34.xml"/><Relationship Id="rId1" Type="http://schemas.openxmlformats.org/officeDocument/2006/relationships/slideLayout" Target="../slideLayouts/slideLayout3.xml"/><Relationship Id="rId6" Type="http://schemas.openxmlformats.org/officeDocument/2006/relationships/slide" Target="slide39.xml"/><Relationship Id="rId11" Type="http://schemas.openxmlformats.org/officeDocument/2006/relationships/image" Target="../media/image5.png"/><Relationship Id="rId5" Type="http://schemas.openxmlformats.org/officeDocument/2006/relationships/slide" Target="slide38.xml"/><Relationship Id="rId10" Type="http://schemas.openxmlformats.org/officeDocument/2006/relationships/image" Target="../media/image3.png"/><Relationship Id="rId4" Type="http://schemas.openxmlformats.org/officeDocument/2006/relationships/slide" Target="slide37.xml"/><Relationship Id="rId9" Type="http://schemas.openxmlformats.org/officeDocument/2006/relationships/slide" Target="slide42.xml"/></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audio1.wav"/><Relationship Id="rId7" Type="http://schemas.openxmlformats.org/officeDocument/2006/relationships/image" Target="../media/image14.svg"/><Relationship Id="rId2" Type="http://schemas.openxmlformats.org/officeDocument/2006/relationships/slide" Target="slide36.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hyperlink" Target="https://lasi-info.com/publikationen/lasi-veroeffentlichungen?tx_ikanoslasipublications_publications%5Baction%5D=show&amp;tx_ikanoslasipublications_publications%5Bcontroller%5D=Publication&amp;tx_ikanoslasipublications_publications%5Bpublication%5D=35&amp;cHash=34973bb5610d51183683f3d0f4f2bcb3" TargetMode="External"/><Relationship Id="rId4" Type="http://schemas.openxmlformats.org/officeDocument/2006/relationships/slide" Target="slide53.xml"/><Relationship Id="rId9" Type="http://schemas.openxmlformats.org/officeDocument/2006/relationships/image" Target="../media/image5.png"/></Relationships>
</file>

<file path=ppt/slides/_rels/slide3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audio1.wav"/><Relationship Id="rId7" Type="http://schemas.openxmlformats.org/officeDocument/2006/relationships/image" Target="../media/image14.svg"/><Relationship Id="rId2" Type="http://schemas.openxmlformats.org/officeDocument/2006/relationships/slide" Target="slide36.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hyperlink" Target="https://www.gesetze-im-internet.de/bimschv_9/9._BImSchV.pdf" TargetMode="External"/><Relationship Id="rId4" Type="http://schemas.openxmlformats.org/officeDocument/2006/relationships/slide" Target="slide53.xml"/><Relationship Id="rId9" Type="http://schemas.openxmlformats.org/officeDocument/2006/relationships/image" Target="../media/image5.png"/></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audio1.wav"/><Relationship Id="rId7" Type="http://schemas.openxmlformats.org/officeDocument/2006/relationships/image" Target="../media/image14.svg"/><Relationship Id="rId2" Type="http://schemas.openxmlformats.org/officeDocument/2006/relationships/slide" Target="slide36.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hyperlink" Target="https://www.gesetze-im-internet.de/bimschv_9/9._BImSchV.pdf" TargetMode="External"/><Relationship Id="rId4" Type="http://schemas.openxmlformats.org/officeDocument/2006/relationships/slide" Target="slide53.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png"/><Relationship Id="rId7" Type="http://schemas.openxmlformats.org/officeDocument/2006/relationships/hyperlink" Target="http://webbook.nist.gov/chemistry/fluid/" TargetMode="External"/><Relationship Id="rId12"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3.xml"/><Relationship Id="rId11" Type="http://schemas.openxmlformats.org/officeDocument/2006/relationships/image" Target="../media/image7.png"/><Relationship Id="rId5" Type="http://schemas.openxmlformats.org/officeDocument/2006/relationships/audio" Target="../media/audio1.wav"/><Relationship Id="rId10" Type="http://schemas.openxmlformats.org/officeDocument/2006/relationships/image" Target="../media/image6.png"/><Relationship Id="rId4" Type="http://schemas.openxmlformats.org/officeDocument/2006/relationships/slide" Target="slide5.xml"/><Relationship Id="rId9" Type="http://schemas.openxmlformats.org/officeDocument/2006/relationships/image" Target="../media/image2.svg"/></Relationships>
</file>

<file path=ppt/slides/_rels/slide4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 Target="slide36.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s://www.gesetze-im-internet.de/bimschv_9/9._BImSchV.pdf" TargetMode="External"/><Relationship Id="rId4" Type="http://schemas.openxmlformats.org/officeDocument/2006/relationships/slide" Target="slide53.xml"/><Relationship Id="rId9" Type="http://schemas.openxmlformats.org/officeDocument/2006/relationships/image" Target="../media/image14.svg"/></Relationships>
</file>

<file path=ppt/slides/_rels/slide4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 Target="slide36.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s://www.gesetze-im-internet.de/bimschv_9/9._BImSchV.pdf" TargetMode="External"/><Relationship Id="rId4" Type="http://schemas.openxmlformats.org/officeDocument/2006/relationships/slide" Target="slide53.xml"/><Relationship Id="rId9" Type="http://schemas.openxmlformats.org/officeDocument/2006/relationships/image" Target="../media/image14.svg"/></Relationships>
</file>

<file path=ppt/slides/_rels/slide4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 Target="slide36.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s://www.gesetze-im-internet.de/bimschv_9/9._BImSchV.pdf" TargetMode="External"/><Relationship Id="rId4" Type="http://schemas.openxmlformats.org/officeDocument/2006/relationships/slide" Target="slide53.xml"/><Relationship Id="rId9" Type="http://schemas.openxmlformats.org/officeDocument/2006/relationships/image" Target="../media/image14.svg"/></Relationships>
</file>

<file path=ppt/slides/_rels/slide43.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26.xml"/><Relationship Id="rId7" Type="http://schemas.openxmlformats.org/officeDocument/2006/relationships/slide" Target="slide46.xml"/><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slide" Target="slide45.xml"/><Relationship Id="rId11" Type="http://schemas.openxmlformats.org/officeDocument/2006/relationships/slide" Target="slide49.xml"/><Relationship Id="rId5" Type="http://schemas.openxmlformats.org/officeDocument/2006/relationships/slide" Target="slide44.xml"/><Relationship Id="rId10" Type="http://schemas.openxmlformats.org/officeDocument/2006/relationships/image" Target="../media/image4.png"/><Relationship Id="rId4" Type="http://schemas.openxmlformats.org/officeDocument/2006/relationships/audio" Target="../media/audio1.wav"/><Relationship Id="rId9" Type="http://schemas.openxmlformats.org/officeDocument/2006/relationships/slide" Target="slide48.xml"/></Relationships>
</file>

<file path=ppt/slides/_rels/slide4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image" Target="../media/image4.png"/><Relationship Id="rId2" Type="http://schemas.openxmlformats.org/officeDocument/2006/relationships/slide" Target="slide4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lasi-info.com/publikationen/lasi-veroeffentlichungen?tx_ikanoslasipublications_publications%5Baction%5D=show&amp;tx_ikanoslasipublications_publications%5Bcontroller%5D=Publication&amp;tx_ikanoslasipublications_publications%5Bpublication%5D=35&amp;cHash=34973bb5610d51183683f3d0f4f2bcb3" TargetMode="External"/><Relationship Id="rId4" Type="http://schemas.openxmlformats.org/officeDocument/2006/relationships/slide" Target="slide53.xml"/><Relationship Id="rId9" Type="http://schemas.openxmlformats.org/officeDocument/2006/relationships/image" Target="../media/image14.svg"/></Relationships>
</file>

<file path=ppt/slides/_rels/slide4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hyperlink" Target="https://www.gesetze-im-internet.de/bimschv_9/9._BImSchV.pdf" TargetMode="External"/><Relationship Id="rId2" Type="http://schemas.openxmlformats.org/officeDocument/2006/relationships/slide" Target="slide4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slide" Target="slide53.xml"/><Relationship Id="rId9" Type="http://schemas.openxmlformats.org/officeDocument/2006/relationships/image" Target="../media/image14.svg"/></Relationships>
</file>

<file path=ppt/slides/_rels/slide4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hyperlink" Target="https://www.gesetze-im-internet.de/bimschv_9/9._BImSchV.pdf" TargetMode="External"/><Relationship Id="rId2" Type="http://schemas.openxmlformats.org/officeDocument/2006/relationships/slide" Target="slide4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slide" Target="slide53.xml"/><Relationship Id="rId9" Type="http://schemas.openxmlformats.org/officeDocument/2006/relationships/image" Target="../media/image14.svg"/></Relationships>
</file>

<file path=ppt/slides/_rels/slide4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hyperlink" Target="https://www.gesetze-im-internet.de/bimschv_9/9._BImSchV.pdf" TargetMode="External"/><Relationship Id="rId2" Type="http://schemas.openxmlformats.org/officeDocument/2006/relationships/slide" Target="slide4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slide" Target="slide53.xml"/><Relationship Id="rId9" Type="http://schemas.openxmlformats.org/officeDocument/2006/relationships/image" Target="../media/image14.svg"/></Relationships>
</file>

<file path=ppt/slides/_rels/slide4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hyperlink" Target="https://www.gesetze-im-internet.de/bimschv_9/9._BImSchV.pdf" TargetMode="External"/><Relationship Id="rId2" Type="http://schemas.openxmlformats.org/officeDocument/2006/relationships/slide" Target="slide4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slide" Target="slide53.xml"/><Relationship Id="rId9" Type="http://schemas.openxmlformats.org/officeDocument/2006/relationships/image" Target="../media/image14.svg"/></Relationships>
</file>

<file path=ppt/slides/_rels/slide4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hyperlink" Target="https://www.gesetze-im-internet.de/bimschv_9/9._BImSchV.pdf" TargetMode="External"/><Relationship Id="rId2" Type="http://schemas.openxmlformats.org/officeDocument/2006/relationships/slide" Target="slide4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slide" Target="slide53.xml"/><Relationship Id="rId9"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slide" Target="slide4.xml"/><Relationship Id="rId4" Type="http://schemas.openxmlformats.org/officeDocument/2006/relationships/audio" Target="../media/audio1.wav"/></Relationships>
</file>

<file path=ppt/slides/_rels/slide50.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audio" Target="../media/audio1.wav"/><Relationship Id="rId7" Type="http://schemas.openxmlformats.org/officeDocument/2006/relationships/image" Target="../media/image3.png"/><Relationship Id="rId2" Type="http://schemas.openxmlformats.org/officeDocument/2006/relationships/slide" Target="slide5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slide" Target="slide52.xml"/></Relationships>
</file>

<file path=ppt/slides/_rels/slide5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1.wav"/><Relationship Id="rId7" Type="http://schemas.openxmlformats.org/officeDocument/2006/relationships/image" Target="../media/image14.svg"/><Relationship Id="rId2" Type="http://schemas.openxmlformats.org/officeDocument/2006/relationships/slide" Target="slide50.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hyperlink" Target="https://www.gesetze-im-internet.de/bimschv_9/9._BImSchV.pdf" TargetMode="External"/><Relationship Id="rId10" Type="http://schemas.openxmlformats.org/officeDocument/2006/relationships/image" Target="../media/image3.png"/><Relationship Id="rId4" Type="http://schemas.openxmlformats.org/officeDocument/2006/relationships/slide" Target="slide53.xml"/><Relationship Id="rId9" Type="http://schemas.openxmlformats.org/officeDocument/2006/relationships/image" Target="../media/image4.png"/></Relationships>
</file>

<file path=ppt/slides/_rels/slide5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1.wav"/><Relationship Id="rId7" Type="http://schemas.openxmlformats.org/officeDocument/2006/relationships/image" Target="../media/image14.svg"/><Relationship Id="rId2" Type="http://schemas.openxmlformats.org/officeDocument/2006/relationships/slide" Target="slide50.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hyperlink" Target="https://lasi-info.com/publikationen/lasi-veroeffentlichungen?tx_ikanoslasipublications_publications%5Baction%5D=show&amp;tx_ikanoslasipublications_publications%5Bcontroller%5D=Publication&amp;tx_ikanoslasipublications_publications%5Bpublication%5D=35&amp;cHash=34973bb5610d51183683f3d0f4f2bcb3" TargetMode="External"/><Relationship Id="rId10" Type="http://schemas.openxmlformats.org/officeDocument/2006/relationships/image" Target="../media/image3.png"/><Relationship Id="rId4" Type="http://schemas.openxmlformats.org/officeDocument/2006/relationships/slide" Target="slide53.xml"/><Relationship Id="rId9"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7.xml"/><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slide" Target="slide8.xml"/><Relationship Id="rId4" Type="http://schemas.openxmlformats.org/officeDocument/2006/relationships/audio" Target="../media/audio1.wav"/><Relationship Id="rId9"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2.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image" Target="../media/image3.png"/><Relationship Id="rId4" Type="http://schemas.openxmlformats.org/officeDocument/2006/relationships/audio" Target="../media/audio1.wav"/></Relationships>
</file>

<file path=ppt/slides/_rels/slide8.xml.rels><?xml version="1.0" encoding="UTF-8" standalone="yes"?>
<Relationships xmlns="http://schemas.openxmlformats.org/package/2006/relationships"><Relationship Id="rId8" Type="http://schemas.openxmlformats.org/officeDocument/2006/relationships/hyperlink" Target="http://https/www.carmen-ev.de/marktuebersicht-elektrolyseure-online-version/" TargetMode="External"/><Relationship Id="rId13" Type="http://schemas.openxmlformats.org/officeDocument/2006/relationships/image" Target="../media/image14.svg"/><Relationship Id="rId3" Type="http://schemas.openxmlformats.org/officeDocument/2006/relationships/image" Target="../media/image3.png"/><Relationship Id="rId7" Type="http://schemas.openxmlformats.org/officeDocument/2006/relationships/hyperlink" Target="http://https/www.wasserstoff-kompass.de/handlungsfelder#/h2-erzeugung" TargetMode="External"/><Relationship Id="rId12"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6.xml"/><Relationship Id="rId11" Type="http://schemas.openxmlformats.org/officeDocument/2006/relationships/image" Target="../media/image17.png"/><Relationship Id="rId5" Type="http://schemas.openxmlformats.org/officeDocument/2006/relationships/audio" Target="../media/audio1.wav"/><Relationship Id="rId10" Type="http://schemas.openxmlformats.org/officeDocument/2006/relationships/image" Target="../media/image16.png"/><Relationship Id="rId4" Type="http://schemas.openxmlformats.org/officeDocument/2006/relationships/slide" Target="slide9.xml"/><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hyperlink" Target="https://www.bgrci.de/exinfode/dokumente/explosionsschutz-regeln-ex-rl-dguv-regel-113-001/" TargetMode="External"/><Relationship Id="rId7"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audio" Target="../media/audio1.wav"/><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995CFC-7778-438C-9B68-0803E4AAA1C9}"/>
              </a:ext>
            </a:extLst>
          </p:cNvPr>
          <p:cNvSpPr>
            <a:spLocks noGrp="1"/>
          </p:cNvSpPr>
          <p:nvPr>
            <p:ph type="ctrTitle"/>
          </p:nvPr>
        </p:nvSpPr>
        <p:spPr>
          <a:xfrm>
            <a:off x="1524000" y="1017263"/>
            <a:ext cx="9144000" cy="2387600"/>
          </a:xfrm>
        </p:spPr>
        <p:txBody>
          <a:bodyPr>
            <a:noAutofit/>
          </a:bodyPr>
          <a:lstStyle/>
          <a:p>
            <a:pPr algn="l"/>
            <a:r>
              <a:rPr lang="de-DE" sz="4000" b="1" dirty="0">
                <a:latin typeface="Arial" panose="020B0604020202020204" pitchFamily="34" charset="0"/>
                <a:cs typeface="Arial" panose="020B0604020202020204" pitchFamily="34" charset="0"/>
              </a:rPr>
              <a:t>Verfahrensleitfaden für die Planung von dezentralen Wasserstoffinfrastruktursystemen für Mobilitätsanwendungen </a:t>
            </a:r>
          </a:p>
        </p:txBody>
      </p:sp>
      <p:sp>
        <p:nvSpPr>
          <p:cNvPr id="3" name="Untertitel 2">
            <a:extLst>
              <a:ext uri="{FF2B5EF4-FFF2-40B4-BE49-F238E27FC236}">
                <a16:creationId xmlns:a16="http://schemas.microsoft.com/office/drawing/2014/main" id="{4F13334B-D7A4-4FD5-B768-9DE0B86ED366}"/>
              </a:ext>
            </a:extLst>
          </p:cNvPr>
          <p:cNvSpPr>
            <a:spLocks noGrp="1"/>
          </p:cNvSpPr>
          <p:nvPr>
            <p:ph type="subTitle" idx="1"/>
          </p:nvPr>
        </p:nvSpPr>
        <p:spPr>
          <a:xfrm>
            <a:off x="1523999" y="3821790"/>
            <a:ext cx="9949543" cy="1016899"/>
          </a:xfrm>
        </p:spPr>
        <p:txBody>
          <a:bodyPr>
            <a:normAutofit/>
          </a:bodyPr>
          <a:lstStyle/>
          <a:p>
            <a:pPr algn="l"/>
            <a:r>
              <a:rPr lang="de-DE" b="1" u="sng" dirty="0">
                <a:latin typeface="Arial" panose="020B0604020202020204" pitchFamily="34" charset="0"/>
                <a:cs typeface="Arial" panose="020B0604020202020204" pitchFamily="34" charset="0"/>
              </a:rPr>
              <a:t>Teil 1: Standortspezifische Vorplanung ab Folie 2</a:t>
            </a:r>
          </a:p>
          <a:p>
            <a:pPr algn="l"/>
            <a:r>
              <a:rPr lang="de-DE" dirty="0">
                <a:latin typeface="Arial" panose="020B0604020202020204" pitchFamily="34" charset="0"/>
                <a:cs typeface="Arial" panose="020B0604020202020204" pitchFamily="34" charset="0"/>
              </a:rPr>
              <a:t>Teil 2: Genehmigungsbedürftigkeit ab Folie 24</a:t>
            </a:r>
          </a:p>
        </p:txBody>
      </p:sp>
      <p:sp>
        <p:nvSpPr>
          <p:cNvPr id="6" name="Textfeld 5">
            <a:extLst>
              <a:ext uri="{FF2B5EF4-FFF2-40B4-BE49-F238E27FC236}">
                <a16:creationId xmlns:a16="http://schemas.microsoft.com/office/drawing/2014/main" id="{87BB6C73-DC3B-4F4D-A2B1-D66321D60066}"/>
              </a:ext>
            </a:extLst>
          </p:cNvPr>
          <p:cNvSpPr txBox="1"/>
          <p:nvPr/>
        </p:nvSpPr>
        <p:spPr>
          <a:xfrm>
            <a:off x="1524000" y="5261205"/>
            <a:ext cx="8604738" cy="707886"/>
          </a:xfrm>
          <a:prstGeom prst="rect">
            <a:avLst/>
          </a:prstGeom>
          <a:noFill/>
        </p:spPr>
        <p:txBody>
          <a:bodyPr wrap="square" rtlCol="0">
            <a:spAutoFit/>
          </a:bodyPr>
          <a:lstStyle/>
          <a:p>
            <a:r>
              <a:rPr lang="de-DE" sz="2000" dirty="0">
                <a:latin typeface="Arial" panose="020B0604020202020204" pitchFamily="34" charset="0"/>
                <a:cs typeface="Arial" panose="020B0604020202020204" pitchFamily="34" charset="0"/>
              </a:rPr>
              <a:t>Bei der Umsetzung des Verfahrensleitfadens wurde eine intuitive Nutzbarkeit angestrebt. </a:t>
            </a:r>
            <a:endParaRPr lang="de-DE" sz="2000" i="1" u="sng" dirty="0">
              <a:latin typeface="Arial" panose="020B0604020202020204" pitchFamily="34" charset="0"/>
              <a:cs typeface="Arial" panose="020B0604020202020204" pitchFamily="34" charset="0"/>
            </a:endParaRPr>
          </a:p>
        </p:txBody>
      </p:sp>
      <p:pic>
        <p:nvPicPr>
          <p:cNvPr id="5" name="Grafik 4" descr="Cursor">
            <a:extLst>
              <a:ext uri="{FF2B5EF4-FFF2-40B4-BE49-F238E27FC236}">
                <a16:creationId xmlns:a16="http://schemas.microsoft.com/office/drawing/2014/main" id="{300AC374-8D03-4649-BB99-E2CB2C9D80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81090" y="3821790"/>
            <a:ext cx="667407" cy="667407"/>
          </a:xfrm>
          <a:prstGeom prst="rect">
            <a:avLst/>
          </a:prstGeom>
        </p:spPr>
      </p:pic>
    </p:spTree>
    <p:extLst>
      <p:ext uri="{BB962C8B-B14F-4D97-AF65-F5344CB8AC3E}">
        <p14:creationId xmlns:p14="http://schemas.microsoft.com/office/powerpoint/2010/main" val="346261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738A194-073A-461A-BECB-CAAFB0D3F763}"/>
              </a:ext>
            </a:extLst>
          </p:cNvPr>
          <p:cNvSpPr>
            <a:spLocks noGrp="1"/>
          </p:cNvSpPr>
          <p:nvPr>
            <p:ph type="sldNum" sz="quarter" idx="12"/>
          </p:nvPr>
        </p:nvSpPr>
        <p:spPr/>
        <p:txBody>
          <a:bodyPr/>
          <a:lstStyle/>
          <a:p>
            <a:fld id="{E9E7CC83-3900-4EC9-9960-FB47173819DD}" type="slidenum">
              <a:rPr lang="de-DE" smtClean="0"/>
              <a:t>10</a:t>
            </a:fld>
            <a:endParaRPr lang="de-DE" dirty="0"/>
          </a:p>
        </p:txBody>
      </p:sp>
      <p:sp>
        <p:nvSpPr>
          <p:cNvPr id="5" name="Rechteck 4">
            <a:extLst>
              <a:ext uri="{FF2B5EF4-FFF2-40B4-BE49-F238E27FC236}">
                <a16:creationId xmlns:a16="http://schemas.microsoft.com/office/drawing/2014/main" id="{7CA28D4E-6A16-4CE6-80E3-46C473C84C8F}"/>
              </a:ext>
            </a:extLst>
          </p:cNvPr>
          <p:cNvSpPr/>
          <p:nvPr/>
        </p:nvSpPr>
        <p:spPr>
          <a:xfrm>
            <a:off x="0" y="360000"/>
            <a:ext cx="10080171" cy="1290433"/>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de-DE" sz="2400" b="1" dirty="0">
                <a:solidFill>
                  <a:prstClr val="white"/>
                </a:solidFill>
                <a:latin typeface="Arial" panose="020B0604020202020204" pitchFamily="34" charset="0"/>
                <a:cs typeface="Arial" panose="020B0604020202020204" pitchFamily="34" charset="0"/>
              </a:rPr>
              <a:t>Dimensionierung des H</a:t>
            </a:r>
            <a:r>
              <a:rPr lang="de-DE" sz="2400" b="1" baseline="-25000" dirty="0">
                <a:solidFill>
                  <a:prstClr val="white"/>
                </a:solidFill>
                <a:latin typeface="Arial" panose="020B0604020202020204" pitchFamily="34" charset="0"/>
                <a:cs typeface="Arial" panose="020B0604020202020204" pitchFamily="34" charset="0"/>
              </a:rPr>
              <a:t>2</a:t>
            </a:r>
            <a:r>
              <a:rPr lang="de-DE" sz="2400" b="1" dirty="0">
                <a:solidFill>
                  <a:prstClr val="white"/>
                </a:solidFill>
                <a:latin typeface="Arial" panose="020B0604020202020204" pitchFamily="34" charset="0"/>
                <a:cs typeface="Arial" panose="020B0604020202020204" pitchFamily="34" charset="0"/>
              </a:rPr>
              <a:t>-Druckspeichers beim Elektrolyseur: </a:t>
            </a:r>
          </a:p>
          <a:p>
            <a:pPr lvl="0"/>
            <a:r>
              <a:rPr lang="de-DE" sz="1400" dirty="0">
                <a:solidFill>
                  <a:prstClr val="white"/>
                </a:solidFill>
                <a:latin typeface="Arial" panose="020B0604020202020204" pitchFamily="34" charset="0"/>
                <a:cs typeface="Arial" panose="020B0604020202020204" pitchFamily="34" charset="0"/>
              </a:rPr>
              <a:t>Die erforderliche 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-Speichermenge hängt vom Bedarf des Abnehmers, von der Erzeugungskapazität des Elektrolyseurs,  sowie vom Abholzyklus ab. Mithilfe der folgenden Formeln und der in der unteren Tabelle angegebenen Wasserstoffdichten können der Speicherbedarf und das mindestens erforderliche Gesamtbehältervolumen berechnet werden. </a:t>
            </a:r>
            <a:endParaRPr lang="de-DE" dirty="0">
              <a:solidFill>
                <a:prstClr val="white"/>
              </a:solidFill>
              <a:latin typeface="Arial" panose="020B0604020202020204" pitchFamily="34" charset="0"/>
              <a:cs typeface="Arial" panose="020B0604020202020204" pitchFamily="34" charset="0"/>
            </a:endParaRPr>
          </a:p>
        </p:txBody>
      </p:sp>
      <p:pic>
        <p:nvPicPr>
          <p:cNvPr id="12" name="Grafik 11">
            <a:extLst>
              <a:ext uri="{FF2B5EF4-FFF2-40B4-BE49-F238E27FC236}">
                <a16:creationId xmlns:a16="http://schemas.microsoft.com/office/drawing/2014/main" id="{CD1F66A0-A11A-4BFB-AB1B-56FD03AF91DF}"/>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8" name="Rechteck 7">
            <a:hlinkClick r:id="rId4" action="ppaction://hlinksldjump" highlightClick="1">
              <a:snd r:embed="rId5" name="arrow.wav"/>
            </a:hlinkClick>
            <a:extLst>
              <a:ext uri="{FF2B5EF4-FFF2-40B4-BE49-F238E27FC236}">
                <a16:creationId xmlns:a16="http://schemas.microsoft.com/office/drawing/2014/main" id="{42302F38-DFA9-44C6-B1A8-F8B36D01AAB3}"/>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10" name="Rechteck 9">
            <a:hlinkClick r:id="rId6" action="ppaction://hlinksldjump" highlightClick="1">
              <a:snd r:embed="rId5" name="arrow.wav"/>
            </a:hlinkClick>
            <a:extLst>
              <a:ext uri="{FF2B5EF4-FFF2-40B4-BE49-F238E27FC236}">
                <a16:creationId xmlns:a16="http://schemas.microsoft.com/office/drawing/2014/main" id="{28430F7F-EC68-4FB6-B2B5-E8AA6373DBB5}"/>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graphicFrame>
        <p:nvGraphicFramePr>
          <p:cNvPr id="11" name="Tabelle 10">
            <a:extLst>
              <a:ext uri="{FF2B5EF4-FFF2-40B4-BE49-F238E27FC236}">
                <a16:creationId xmlns:a16="http://schemas.microsoft.com/office/drawing/2014/main" id="{4A703E23-BBF4-4125-92CB-347A107A12AD}"/>
              </a:ext>
            </a:extLst>
          </p:cNvPr>
          <p:cNvGraphicFramePr>
            <a:graphicFrameLocks noGrp="1"/>
          </p:cNvGraphicFramePr>
          <p:nvPr>
            <p:extLst>
              <p:ext uri="{D42A27DB-BD31-4B8C-83A1-F6EECF244321}">
                <p14:modId xmlns:p14="http://schemas.microsoft.com/office/powerpoint/2010/main" val="4215258897"/>
              </p:ext>
            </p:extLst>
          </p:nvPr>
        </p:nvGraphicFramePr>
        <p:xfrm>
          <a:off x="265207" y="4807517"/>
          <a:ext cx="11632286" cy="1280160"/>
        </p:xfrm>
        <a:graphic>
          <a:graphicData uri="http://schemas.openxmlformats.org/drawingml/2006/table">
            <a:tbl>
              <a:tblPr firstRow="1" bandRow="1">
                <a:tableStyleId>{5C22544A-7EE6-4342-B048-85BDC9FD1C3A}</a:tableStyleId>
              </a:tblPr>
              <a:tblGrid>
                <a:gridCol w="1998769">
                  <a:extLst>
                    <a:ext uri="{9D8B030D-6E8A-4147-A177-3AD203B41FA5}">
                      <a16:colId xmlns:a16="http://schemas.microsoft.com/office/drawing/2014/main" val="2504201829"/>
                    </a:ext>
                  </a:extLst>
                </a:gridCol>
                <a:gridCol w="1123409">
                  <a:extLst>
                    <a:ext uri="{9D8B030D-6E8A-4147-A177-3AD203B41FA5}">
                      <a16:colId xmlns:a16="http://schemas.microsoft.com/office/drawing/2014/main" val="1927730586"/>
                    </a:ext>
                  </a:extLst>
                </a:gridCol>
                <a:gridCol w="1069013">
                  <a:extLst>
                    <a:ext uri="{9D8B030D-6E8A-4147-A177-3AD203B41FA5}">
                      <a16:colId xmlns:a16="http://schemas.microsoft.com/office/drawing/2014/main" val="980565027"/>
                    </a:ext>
                  </a:extLst>
                </a:gridCol>
                <a:gridCol w="1116253">
                  <a:extLst>
                    <a:ext uri="{9D8B030D-6E8A-4147-A177-3AD203B41FA5}">
                      <a16:colId xmlns:a16="http://schemas.microsoft.com/office/drawing/2014/main" val="2136298630"/>
                    </a:ext>
                  </a:extLst>
                </a:gridCol>
                <a:gridCol w="1102526">
                  <a:extLst>
                    <a:ext uri="{9D8B030D-6E8A-4147-A177-3AD203B41FA5}">
                      <a16:colId xmlns:a16="http://schemas.microsoft.com/office/drawing/2014/main" val="2379583702"/>
                    </a:ext>
                  </a:extLst>
                </a:gridCol>
                <a:gridCol w="1091886">
                  <a:extLst>
                    <a:ext uri="{9D8B030D-6E8A-4147-A177-3AD203B41FA5}">
                      <a16:colId xmlns:a16="http://schemas.microsoft.com/office/drawing/2014/main" val="4089975058"/>
                    </a:ext>
                  </a:extLst>
                </a:gridCol>
                <a:gridCol w="1024389">
                  <a:extLst>
                    <a:ext uri="{9D8B030D-6E8A-4147-A177-3AD203B41FA5}">
                      <a16:colId xmlns:a16="http://schemas.microsoft.com/office/drawing/2014/main" val="1778869300"/>
                    </a:ext>
                  </a:extLst>
                </a:gridCol>
                <a:gridCol w="1024389">
                  <a:extLst>
                    <a:ext uri="{9D8B030D-6E8A-4147-A177-3AD203B41FA5}">
                      <a16:colId xmlns:a16="http://schemas.microsoft.com/office/drawing/2014/main" val="3827010647"/>
                    </a:ext>
                  </a:extLst>
                </a:gridCol>
                <a:gridCol w="1099539">
                  <a:extLst>
                    <a:ext uri="{9D8B030D-6E8A-4147-A177-3AD203B41FA5}">
                      <a16:colId xmlns:a16="http://schemas.microsoft.com/office/drawing/2014/main" val="25989990"/>
                    </a:ext>
                  </a:extLst>
                </a:gridCol>
                <a:gridCol w="982113">
                  <a:extLst>
                    <a:ext uri="{9D8B030D-6E8A-4147-A177-3AD203B41FA5}">
                      <a16:colId xmlns:a16="http://schemas.microsoft.com/office/drawing/2014/main" val="3421345388"/>
                    </a:ext>
                  </a:extLst>
                </a:gridCol>
              </a:tblGrid>
              <a:tr h="277687">
                <a:tc>
                  <a:txBody>
                    <a:bodyPr/>
                    <a:lstStyle/>
                    <a:p>
                      <a:r>
                        <a:rPr lang="de-DE" sz="1200" dirty="0">
                          <a:latin typeface="Arial" panose="020B0604020202020204" pitchFamily="34" charset="0"/>
                          <a:cs typeface="Arial" panose="020B0604020202020204" pitchFamily="34" charset="0"/>
                        </a:rPr>
                        <a:t>Druck [bar]</a:t>
                      </a:r>
                    </a:p>
                    <a:p>
                      <a:r>
                        <a:rPr lang="de-DE" sz="1200" dirty="0">
                          <a:latin typeface="Arial" panose="020B0604020202020204" pitchFamily="34" charset="0"/>
                          <a:cs typeface="Arial" panose="020B0604020202020204" pitchFamily="34" charset="0"/>
                        </a:rPr>
                        <a:t>Temperatur [°C]</a:t>
                      </a:r>
                    </a:p>
                  </a:txBody>
                  <a:tcPr/>
                </a:tc>
                <a:tc>
                  <a:txBody>
                    <a:bodyPr/>
                    <a:lstStyle/>
                    <a:p>
                      <a:pPr algn="r"/>
                      <a:r>
                        <a:rPr lang="de-DE" sz="1200" dirty="0">
                          <a:latin typeface="Arial" panose="020B0604020202020204" pitchFamily="34" charset="0"/>
                          <a:cs typeface="Arial" panose="020B0604020202020204" pitchFamily="34" charset="0"/>
                        </a:rPr>
                        <a:t>30</a:t>
                      </a:r>
                    </a:p>
                  </a:txBody>
                  <a:tcPr/>
                </a:tc>
                <a:tc>
                  <a:txBody>
                    <a:bodyPr/>
                    <a:lstStyle/>
                    <a:p>
                      <a:pPr algn="r"/>
                      <a:r>
                        <a:rPr lang="de-DE" sz="1200" dirty="0">
                          <a:latin typeface="Arial" panose="020B0604020202020204" pitchFamily="34" charset="0"/>
                          <a:cs typeface="Arial" panose="020B0604020202020204" pitchFamily="34" charset="0"/>
                        </a:rPr>
                        <a:t>50</a:t>
                      </a:r>
                    </a:p>
                  </a:txBody>
                  <a:tcPr/>
                </a:tc>
                <a:tc>
                  <a:txBody>
                    <a:bodyPr/>
                    <a:lstStyle/>
                    <a:p>
                      <a:pPr algn="r"/>
                      <a:r>
                        <a:rPr lang="de-DE" sz="1200" dirty="0">
                          <a:latin typeface="Arial" panose="020B0604020202020204" pitchFamily="34" charset="0"/>
                          <a:cs typeface="Arial" panose="020B0604020202020204" pitchFamily="34" charset="0"/>
                        </a:rPr>
                        <a:t>100</a:t>
                      </a:r>
                    </a:p>
                  </a:txBody>
                  <a:tcPr/>
                </a:tc>
                <a:tc>
                  <a:txBody>
                    <a:bodyPr/>
                    <a:lstStyle/>
                    <a:p>
                      <a:pPr algn="r"/>
                      <a:r>
                        <a:rPr lang="de-DE" sz="1200" dirty="0">
                          <a:latin typeface="Arial" panose="020B0604020202020204" pitchFamily="34" charset="0"/>
                          <a:cs typeface="Arial" panose="020B0604020202020204" pitchFamily="34" charset="0"/>
                        </a:rPr>
                        <a:t>200</a:t>
                      </a:r>
                    </a:p>
                  </a:txBody>
                  <a:tcPr/>
                </a:tc>
                <a:tc>
                  <a:txBody>
                    <a:bodyPr/>
                    <a:lstStyle/>
                    <a:p>
                      <a:pPr algn="r"/>
                      <a:r>
                        <a:rPr lang="de-DE" sz="1200" dirty="0">
                          <a:latin typeface="Arial" panose="020B0604020202020204" pitchFamily="34" charset="0"/>
                          <a:cs typeface="Arial" panose="020B0604020202020204" pitchFamily="34" charset="0"/>
                        </a:rPr>
                        <a:t>300</a:t>
                      </a:r>
                    </a:p>
                  </a:txBody>
                  <a:tcPr/>
                </a:tc>
                <a:tc>
                  <a:txBody>
                    <a:bodyPr/>
                    <a:lstStyle/>
                    <a:p>
                      <a:pPr algn="r"/>
                      <a:r>
                        <a:rPr lang="de-DE" sz="1200" dirty="0">
                          <a:latin typeface="Arial" panose="020B0604020202020204" pitchFamily="34" charset="0"/>
                          <a:cs typeface="Arial" panose="020B0604020202020204" pitchFamily="34" charset="0"/>
                        </a:rPr>
                        <a:t>350</a:t>
                      </a:r>
                    </a:p>
                  </a:txBody>
                  <a:tcPr/>
                </a:tc>
                <a:tc>
                  <a:txBody>
                    <a:bodyPr/>
                    <a:lstStyle/>
                    <a:p>
                      <a:pPr algn="r"/>
                      <a:r>
                        <a:rPr lang="de-DE" sz="1200" dirty="0">
                          <a:latin typeface="Arial" panose="020B0604020202020204" pitchFamily="34" charset="0"/>
                          <a:cs typeface="Arial" panose="020B0604020202020204" pitchFamily="34" charset="0"/>
                        </a:rPr>
                        <a:t>500</a:t>
                      </a:r>
                    </a:p>
                  </a:txBody>
                  <a:tcPr/>
                </a:tc>
                <a:tc>
                  <a:txBody>
                    <a:bodyPr/>
                    <a:lstStyle/>
                    <a:p>
                      <a:pPr algn="r"/>
                      <a:r>
                        <a:rPr lang="de-DE" sz="1200" dirty="0">
                          <a:latin typeface="Arial" panose="020B0604020202020204" pitchFamily="34" charset="0"/>
                          <a:cs typeface="Arial" panose="020B0604020202020204" pitchFamily="34" charset="0"/>
                        </a:rPr>
                        <a:t>700</a:t>
                      </a:r>
                    </a:p>
                  </a:txBody>
                  <a:tcPr/>
                </a:tc>
                <a:tc>
                  <a:txBody>
                    <a:bodyPr/>
                    <a:lstStyle/>
                    <a:p>
                      <a:pPr algn="r"/>
                      <a:r>
                        <a:rPr lang="de-DE" sz="1200" dirty="0">
                          <a:latin typeface="Arial" panose="020B0604020202020204" pitchFamily="34" charset="0"/>
                          <a:cs typeface="Arial" panose="020B0604020202020204" pitchFamily="34" charset="0"/>
                        </a:rPr>
                        <a:t>1000</a:t>
                      </a:r>
                    </a:p>
                  </a:txBody>
                  <a:tcPr/>
                </a:tc>
                <a:extLst>
                  <a:ext uri="{0D108BD9-81ED-4DB2-BD59-A6C34878D82A}">
                    <a16:rowId xmlns:a16="http://schemas.microsoft.com/office/drawing/2014/main" val="3603167676"/>
                  </a:ext>
                </a:extLst>
              </a:tr>
              <a:tr h="219763">
                <a:tc>
                  <a:txBody>
                    <a:bodyPr/>
                    <a:lstStyle/>
                    <a:p>
                      <a:pPr algn="l"/>
                      <a:r>
                        <a:rPr lang="de-DE" sz="1200" b="1" dirty="0">
                          <a:solidFill>
                            <a:schemeClr val="bg1"/>
                          </a:solidFill>
                          <a:latin typeface="Arial" panose="020B0604020202020204" pitchFamily="34" charset="0"/>
                          <a:cs typeface="Arial" panose="020B0604020202020204" pitchFamily="34" charset="0"/>
                        </a:rPr>
                        <a:t>0 </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2,614</a:t>
                      </a:r>
                    </a:p>
                  </a:txBody>
                  <a:tcPr/>
                </a:tc>
                <a:tc>
                  <a:txBody>
                    <a:bodyPr/>
                    <a:lstStyle/>
                    <a:p>
                      <a:pPr algn="r"/>
                      <a:r>
                        <a:rPr lang="de-DE" sz="1200" dirty="0">
                          <a:latin typeface="Arial" panose="020B0604020202020204" pitchFamily="34" charset="0"/>
                          <a:cs typeface="Arial" panose="020B0604020202020204" pitchFamily="34" charset="0"/>
                        </a:rPr>
                        <a:t>4,304</a:t>
                      </a:r>
                    </a:p>
                  </a:txBody>
                  <a:tcPr/>
                </a:tc>
                <a:tc>
                  <a:txBody>
                    <a:bodyPr/>
                    <a:lstStyle/>
                    <a:p>
                      <a:pPr algn="r"/>
                      <a:r>
                        <a:rPr lang="de-DE" sz="1200" dirty="0">
                          <a:latin typeface="Arial" panose="020B0604020202020204" pitchFamily="34" charset="0"/>
                          <a:cs typeface="Arial" panose="020B0604020202020204" pitchFamily="34" charset="0"/>
                        </a:rPr>
                        <a:t>8,345</a:t>
                      </a:r>
                    </a:p>
                  </a:txBody>
                  <a:tcPr/>
                </a:tc>
                <a:tc>
                  <a:txBody>
                    <a:bodyPr/>
                    <a:lstStyle/>
                    <a:p>
                      <a:pPr algn="r"/>
                      <a:r>
                        <a:rPr lang="de-DE" sz="1200" dirty="0">
                          <a:latin typeface="Arial" panose="020B0604020202020204" pitchFamily="34" charset="0"/>
                          <a:cs typeface="Arial" panose="020B0604020202020204" pitchFamily="34" charset="0"/>
                        </a:rPr>
                        <a:t>15,687</a:t>
                      </a:r>
                    </a:p>
                  </a:txBody>
                  <a:tcPr/>
                </a:tc>
                <a:tc>
                  <a:txBody>
                    <a:bodyPr/>
                    <a:lstStyle/>
                    <a:p>
                      <a:pPr algn="r"/>
                      <a:r>
                        <a:rPr lang="de-DE" sz="1200" dirty="0">
                          <a:latin typeface="Arial" panose="020B0604020202020204" pitchFamily="34" charset="0"/>
                          <a:cs typeface="Arial" panose="020B0604020202020204" pitchFamily="34" charset="0"/>
                        </a:rPr>
                        <a:t>22,150</a:t>
                      </a:r>
                    </a:p>
                  </a:txBody>
                  <a:tcPr/>
                </a:tc>
                <a:tc>
                  <a:txBody>
                    <a:bodyPr/>
                    <a:lstStyle/>
                    <a:p>
                      <a:pPr algn="r"/>
                      <a:r>
                        <a:rPr lang="de-DE" sz="1200" dirty="0">
                          <a:latin typeface="Arial" panose="020B0604020202020204" pitchFamily="34" charset="0"/>
                          <a:cs typeface="Arial" panose="020B0604020202020204" pitchFamily="34" charset="0"/>
                        </a:rPr>
                        <a:t>25,095</a:t>
                      </a:r>
                    </a:p>
                  </a:txBody>
                  <a:tcPr/>
                </a:tc>
                <a:tc>
                  <a:txBody>
                    <a:bodyPr/>
                    <a:lstStyle/>
                    <a:p>
                      <a:pPr algn="r"/>
                      <a:r>
                        <a:rPr lang="de-DE" sz="1200" dirty="0">
                          <a:latin typeface="Arial" panose="020B0604020202020204" pitchFamily="34" charset="0"/>
                          <a:cs typeface="Arial" panose="020B0604020202020204" pitchFamily="34" charset="0"/>
                        </a:rPr>
                        <a:t>32,967</a:t>
                      </a:r>
                    </a:p>
                  </a:txBody>
                  <a:tcPr/>
                </a:tc>
                <a:tc>
                  <a:txBody>
                    <a:bodyPr/>
                    <a:lstStyle/>
                    <a:p>
                      <a:pPr algn="r"/>
                      <a:r>
                        <a:rPr lang="de-DE" sz="1200" dirty="0">
                          <a:latin typeface="Arial" panose="020B0604020202020204" pitchFamily="34" charset="0"/>
                          <a:cs typeface="Arial" panose="020B0604020202020204" pitchFamily="34" charset="0"/>
                        </a:rPr>
                        <a:t>41,688</a:t>
                      </a:r>
                    </a:p>
                  </a:txBody>
                  <a:tcPr/>
                </a:tc>
                <a:tc>
                  <a:txBody>
                    <a:bodyPr/>
                    <a:lstStyle/>
                    <a:p>
                      <a:pPr algn="r"/>
                      <a:r>
                        <a:rPr lang="de-DE" sz="1200" dirty="0">
                          <a:latin typeface="Arial" panose="020B0604020202020204" pitchFamily="34" charset="0"/>
                          <a:cs typeface="Arial" panose="020B0604020202020204" pitchFamily="34" charset="0"/>
                        </a:rPr>
                        <a:t>52,114</a:t>
                      </a:r>
                    </a:p>
                  </a:txBody>
                  <a:tcPr/>
                </a:tc>
                <a:extLst>
                  <a:ext uri="{0D108BD9-81ED-4DB2-BD59-A6C34878D82A}">
                    <a16:rowId xmlns:a16="http://schemas.microsoft.com/office/drawing/2014/main" val="1595623865"/>
                  </a:ext>
                </a:extLst>
              </a:tr>
              <a:tr h="166612">
                <a:tc>
                  <a:txBody>
                    <a:bodyPr/>
                    <a:lstStyle/>
                    <a:p>
                      <a:pPr algn="l"/>
                      <a:r>
                        <a:rPr lang="de-DE" sz="1200" b="1" dirty="0">
                          <a:solidFill>
                            <a:schemeClr val="bg1"/>
                          </a:solidFill>
                          <a:latin typeface="Arial" panose="020B0604020202020204" pitchFamily="34" charset="0"/>
                          <a:cs typeface="Arial" panose="020B0604020202020204" pitchFamily="34" charset="0"/>
                        </a:rPr>
                        <a:t>15</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2,479</a:t>
                      </a:r>
                    </a:p>
                  </a:txBody>
                  <a:tcPr/>
                </a:tc>
                <a:tc>
                  <a:txBody>
                    <a:bodyPr/>
                    <a:lstStyle/>
                    <a:p>
                      <a:pPr algn="r"/>
                      <a:r>
                        <a:rPr lang="de-DE" sz="1200" dirty="0">
                          <a:latin typeface="Arial" panose="020B0604020202020204" pitchFamily="34" charset="0"/>
                          <a:cs typeface="Arial" panose="020B0604020202020204" pitchFamily="34" charset="0"/>
                        </a:rPr>
                        <a:t>4,083</a:t>
                      </a:r>
                    </a:p>
                  </a:txBody>
                  <a:tcPr/>
                </a:tc>
                <a:tc>
                  <a:txBody>
                    <a:bodyPr/>
                    <a:lstStyle/>
                    <a:p>
                      <a:pPr algn="r"/>
                      <a:r>
                        <a:rPr lang="de-DE" sz="1200" dirty="0">
                          <a:latin typeface="Arial" panose="020B0604020202020204" pitchFamily="34" charset="0"/>
                          <a:cs typeface="Arial" panose="020B0604020202020204" pitchFamily="34" charset="0"/>
                        </a:rPr>
                        <a:t>7,927</a:t>
                      </a:r>
                    </a:p>
                  </a:txBody>
                  <a:tcPr/>
                </a:tc>
                <a:tc>
                  <a:txBody>
                    <a:bodyPr/>
                    <a:lstStyle/>
                    <a:p>
                      <a:pPr algn="r"/>
                      <a:r>
                        <a:rPr lang="de-DE" sz="1200" dirty="0">
                          <a:latin typeface="Arial" panose="020B0604020202020204" pitchFamily="34" charset="0"/>
                          <a:cs typeface="Arial" panose="020B0604020202020204" pitchFamily="34" charset="0"/>
                        </a:rPr>
                        <a:t>14,940</a:t>
                      </a:r>
                    </a:p>
                  </a:txBody>
                  <a:tcPr/>
                </a:tc>
                <a:tc>
                  <a:txBody>
                    <a:bodyPr/>
                    <a:lstStyle/>
                    <a:p>
                      <a:pPr algn="r"/>
                      <a:r>
                        <a:rPr lang="de-DE" sz="1200" dirty="0">
                          <a:latin typeface="Arial" panose="020B0604020202020204" pitchFamily="34" charset="0"/>
                          <a:cs typeface="Arial" panose="020B0604020202020204" pitchFamily="34" charset="0"/>
                        </a:rPr>
                        <a:t>21,152</a:t>
                      </a:r>
                    </a:p>
                  </a:txBody>
                  <a:tcPr/>
                </a:tc>
                <a:tc>
                  <a:txBody>
                    <a:bodyPr/>
                    <a:lstStyle/>
                    <a:p>
                      <a:pPr algn="r"/>
                      <a:r>
                        <a:rPr lang="de-DE" sz="1200" dirty="0">
                          <a:latin typeface="Arial" panose="020B0604020202020204" pitchFamily="34" charset="0"/>
                          <a:cs typeface="Arial" panose="020B0604020202020204" pitchFamily="34" charset="0"/>
                        </a:rPr>
                        <a:t>23,995</a:t>
                      </a:r>
                    </a:p>
                  </a:txBody>
                  <a:tcPr/>
                </a:tc>
                <a:tc>
                  <a:txBody>
                    <a:bodyPr/>
                    <a:lstStyle/>
                    <a:p>
                      <a:pPr algn="r"/>
                      <a:r>
                        <a:rPr lang="de-DE" sz="1200" dirty="0">
                          <a:latin typeface="Arial" panose="020B0604020202020204" pitchFamily="34" charset="0"/>
                          <a:cs typeface="Arial" panose="020B0604020202020204" pitchFamily="34" charset="0"/>
                        </a:rPr>
                        <a:t>31,637</a:t>
                      </a:r>
                    </a:p>
                  </a:txBody>
                  <a:tcPr/>
                </a:tc>
                <a:tc>
                  <a:txBody>
                    <a:bodyPr/>
                    <a:lstStyle/>
                    <a:p>
                      <a:pPr algn="r"/>
                      <a:r>
                        <a:rPr lang="de-DE" sz="1200" dirty="0">
                          <a:latin typeface="Arial" panose="020B0604020202020204" pitchFamily="34" charset="0"/>
                          <a:cs typeface="Arial" panose="020B0604020202020204" pitchFamily="34" charset="0"/>
                        </a:rPr>
                        <a:t>40,172</a:t>
                      </a:r>
                    </a:p>
                  </a:txBody>
                  <a:tcPr/>
                </a:tc>
                <a:tc>
                  <a:txBody>
                    <a:bodyPr/>
                    <a:lstStyle/>
                    <a:p>
                      <a:pPr algn="r"/>
                      <a:r>
                        <a:rPr lang="de-DE" sz="1200" dirty="0">
                          <a:latin typeface="Arial" panose="020B0604020202020204" pitchFamily="34" charset="0"/>
                          <a:cs typeface="Arial" panose="020B0604020202020204" pitchFamily="34" charset="0"/>
                        </a:rPr>
                        <a:t>50,464</a:t>
                      </a:r>
                    </a:p>
                  </a:txBody>
                  <a:tcPr/>
                </a:tc>
                <a:extLst>
                  <a:ext uri="{0D108BD9-81ED-4DB2-BD59-A6C34878D82A}">
                    <a16:rowId xmlns:a16="http://schemas.microsoft.com/office/drawing/2014/main" val="3901533476"/>
                  </a:ext>
                </a:extLst>
              </a:tr>
              <a:tr h="166612">
                <a:tc>
                  <a:txBody>
                    <a:bodyPr/>
                    <a:lstStyle/>
                    <a:p>
                      <a:pPr algn="l"/>
                      <a:r>
                        <a:rPr lang="de-DE" sz="1200" b="1" dirty="0">
                          <a:solidFill>
                            <a:schemeClr val="bg1"/>
                          </a:solidFill>
                          <a:latin typeface="Arial" panose="020B0604020202020204" pitchFamily="34" charset="0"/>
                          <a:cs typeface="Arial" panose="020B0604020202020204" pitchFamily="34" charset="0"/>
                        </a:rPr>
                        <a:t>25</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2,397</a:t>
                      </a:r>
                    </a:p>
                  </a:txBody>
                  <a:tcPr/>
                </a:tc>
                <a:tc>
                  <a:txBody>
                    <a:bodyPr/>
                    <a:lstStyle/>
                    <a:p>
                      <a:pPr algn="r"/>
                      <a:r>
                        <a:rPr lang="de-DE" sz="1200" dirty="0">
                          <a:latin typeface="Arial" panose="020B0604020202020204" pitchFamily="34" charset="0"/>
                          <a:cs typeface="Arial" panose="020B0604020202020204" pitchFamily="34" charset="0"/>
                        </a:rPr>
                        <a:t>3,949</a:t>
                      </a:r>
                    </a:p>
                  </a:txBody>
                  <a:tcPr/>
                </a:tc>
                <a:tc>
                  <a:txBody>
                    <a:bodyPr/>
                    <a:lstStyle/>
                    <a:p>
                      <a:pPr algn="r"/>
                      <a:r>
                        <a:rPr lang="de-DE" sz="1200" dirty="0">
                          <a:latin typeface="Arial" panose="020B0604020202020204" pitchFamily="34" charset="0"/>
                          <a:cs typeface="Arial" panose="020B0604020202020204" pitchFamily="34" charset="0"/>
                        </a:rPr>
                        <a:t>7,671</a:t>
                      </a:r>
                    </a:p>
                  </a:txBody>
                  <a:tcPr/>
                </a:tc>
                <a:tc>
                  <a:txBody>
                    <a:bodyPr/>
                    <a:lstStyle/>
                    <a:p>
                      <a:pPr algn="r"/>
                      <a:r>
                        <a:rPr lang="de-DE" sz="1200" dirty="0">
                          <a:latin typeface="Arial" panose="020B0604020202020204" pitchFamily="34" charset="0"/>
                          <a:cs typeface="Arial" panose="020B0604020202020204" pitchFamily="34" charset="0"/>
                        </a:rPr>
                        <a:t>14,481</a:t>
                      </a:r>
                    </a:p>
                  </a:txBody>
                  <a:tcPr/>
                </a:tc>
                <a:tc>
                  <a:txBody>
                    <a:bodyPr/>
                    <a:lstStyle/>
                    <a:p>
                      <a:pPr algn="r"/>
                      <a:r>
                        <a:rPr lang="de-DE" sz="1200" dirty="0">
                          <a:latin typeface="Arial" panose="020B0604020202020204" pitchFamily="34" charset="0"/>
                          <a:cs typeface="Arial" panose="020B0604020202020204" pitchFamily="34" charset="0"/>
                        </a:rPr>
                        <a:t>20,536</a:t>
                      </a:r>
                    </a:p>
                  </a:txBody>
                  <a:tcPr/>
                </a:tc>
                <a:tc>
                  <a:txBody>
                    <a:bodyPr/>
                    <a:lstStyle/>
                    <a:p>
                      <a:pPr algn="r"/>
                      <a:r>
                        <a:rPr lang="de-DE" sz="1200" dirty="0">
                          <a:latin typeface="Arial" panose="020B0604020202020204" pitchFamily="34" charset="0"/>
                          <a:cs typeface="Arial" panose="020B0604020202020204" pitchFamily="34" charset="0"/>
                        </a:rPr>
                        <a:t>23,315</a:t>
                      </a:r>
                    </a:p>
                  </a:txBody>
                  <a:tcPr/>
                </a:tc>
                <a:tc>
                  <a:txBody>
                    <a:bodyPr/>
                    <a:lstStyle/>
                    <a:p>
                      <a:pPr algn="r"/>
                      <a:r>
                        <a:rPr lang="de-DE" sz="1200" dirty="0">
                          <a:latin typeface="Arial" panose="020B0604020202020204" pitchFamily="34" charset="0"/>
                          <a:cs typeface="Arial" panose="020B0604020202020204" pitchFamily="34" charset="0"/>
                        </a:rPr>
                        <a:t>30,811</a:t>
                      </a:r>
                    </a:p>
                  </a:txBody>
                  <a:tcPr/>
                </a:tc>
                <a:tc>
                  <a:txBody>
                    <a:bodyPr/>
                    <a:lstStyle/>
                    <a:p>
                      <a:pPr algn="r"/>
                      <a:r>
                        <a:rPr lang="de-DE" sz="1200" dirty="0">
                          <a:latin typeface="Arial" panose="020B0604020202020204" pitchFamily="34" charset="0"/>
                          <a:cs typeface="Arial" panose="020B0604020202020204" pitchFamily="34" charset="0"/>
                        </a:rPr>
                        <a:t>39,223</a:t>
                      </a:r>
                    </a:p>
                  </a:txBody>
                  <a:tcPr/>
                </a:tc>
                <a:tc>
                  <a:txBody>
                    <a:bodyPr/>
                    <a:lstStyle/>
                    <a:p>
                      <a:pPr algn="r"/>
                      <a:r>
                        <a:rPr lang="de-DE" sz="1200" dirty="0">
                          <a:latin typeface="Arial" panose="020B0604020202020204" pitchFamily="34" charset="0"/>
                          <a:cs typeface="Arial" panose="020B0604020202020204" pitchFamily="34" charset="0"/>
                        </a:rPr>
                        <a:t>49.422</a:t>
                      </a:r>
                    </a:p>
                  </a:txBody>
                  <a:tcPr/>
                </a:tc>
                <a:extLst>
                  <a:ext uri="{0D108BD9-81ED-4DB2-BD59-A6C34878D82A}">
                    <a16:rowId xmlns:a16="http://schemas.microsoft.com/office/drawing/2014/main" val="728371483"/>
                  </a:ext>
                </a:extLst>
              </a:tr>
            </a:tbl>
          </a:graphicData>
        </a:graphic>
      </p:graphicFrame>
      <p:cxnSp>
        <p:nvCxnSpPr>
          <p:cNvPr id="13" name="Gerade Verbindung mit Pfeil 12">
            <a:extLst>
              <a:ext uri="{FF2B5EF4-FFF2-40B4-BE49-F238E27FC236}">
                <a16:creationId xmlns:a16="http://schemas.microsoft.com/office/drawing/2014/main" id="{D9C5F2AC-A2D0-46C1-B252-DF3C52026E3C}"/>
              </a:ext>
            </a:extLst>
          </p:cNvPr>
          <p:cNvCxnSpPr>
            <a:cxnSpLocks/>
          </p:cNvCxnSpPr>
          <p:nvPr/>
        </p:nvCxnSpPr>
        <p:spPr>
          <a:xfrm>
            <a:off x="1239520" y="4952297"/>
            <a:ext cx="19368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0367D9E9-46DE-4AC8-938A-8AC023A825ED}"/>
              </a:ext>
            </a:extLst>
          </p:cNvPr>
          <p:cNvCxnSpPr>
            <a:cxnSpLocks/>
          </p:cNvCxnSpPr>
          <p:nvPr/>
        </p:nvCxnSpPr>
        <p:spPr>
          <a:xfrm>
            <a:off x="1586230" y="5024687"/>
            <a:ext cx="0" cy="18288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5" name="Textfeld 14">
            <a:extLst>
              <a:ext uri="{FF2B5EF4-FFF2-40B4-BE49-F238E27FC236}">
                <a16:creationId xmlns:a16="http://schemas.microsoft.com/office/drawing/2014/main" id="{3855B17A-02C2-4F2A-BED8-98A3C910220D}"/>
              </a:ext>
            </a:extLst>
          </p:cNvPr>
          <p:cNvSpPr txBox="1"/>
          <p:nvPr/>
        </p:nvSpPr>
        <p:spPr>
          <a:xfrm>
            <a:off x="187386" y="4550784"/>
            <a:ext cx="11563626" cy="276999"/>
          </a:xfrm>
          <a:prstGeom prst="rect">
            <a:avLst/>
          </a:prstGeom>
          <a:noFill/>
        </p:spPr>
        <p:txBody>
          <a:bodyPr wrap="square" rtlCol="0">
            <a:spAutoFit/>
          </a:bodyPr>
          <a:lstStyle/>
          <a:p>
            <a:r>
              <a:rPr lang="de-DE" sz="1200" b="1" dirty="0">
                <a:latin typeface="Arial" panose="020B0604020202020204" pitchFamily="34" charset="0"/>
                <a:cs typeface="Arial" panose="020B0604020202020204" pitchFamily="34" charset="0"/>
              </a:rPr>
              <a:t>Wasserstoffdichten in Abhängigkeit von Druck und Temperatur in [kg/m³] bzw. [g/l], weitere Dichten unter: </a:t>
            </a:r>
            <a:r>
              <a:rPr lang="de-DE" sz="1200" b="1" i="1" u="sng" dirty="0">
                <a:latin typeface="Arial" panose="020B0604020202020204" pitchFamily="34" charset="0"/>
                <a:cs typeface="Arial" panose="020B0604020202020204" pitchFamily="34" charset="0"/>
                <a:hlinkClick r:id="rId7">
                  <a:snd r:embed="rId5" name="arrow.wav"/>
                </a:hlinkClick>
              </a:rPr>
              <a:t>NIST Chemistry </a:t>
            </a:r>
            <a:r>
              <a:rPr lang="de-DE" sz="1200" b="1" i="1" u="sng" dirty="0" err="1">
                <a:latin typeface="Arial" panose="020B0604020202020204" pitchFamily="34" charset="0"/>
                <a:cs typeface="Arial" panose="020B0604020202020204" pitchFamily="34" charset="0"/>
                <a:hlinkClick r:id="rId7">
                  <a:snd r:embed="rId5" name="arrow.wav"/>
                </a:hlinkClick>
              </a:rPr>
              <a:t>WebBook</a:t>
            </a:r>
            <a:r>
              <a:rPr lang="de-DE" sz="1200" b="1" i="1" u="sng" dirty="0">
                <a:latin typeface="Arial" panose="020B0604020202020204" pitchFamily="34" charset="0"/>
                <a:cs typeface="Arial" panose="020B0604020202020204" pitchFamily="34" charset="0"/>
                <a:hlinkClick r:id="rId7">
                  <a:snd r:embed="rId5" name="arrow.wav"/>
                </a:hlinkClick>
              </a:rPr>
              <a:t>  </a:t>
            </a:r>
            <a:endParaRPr lang="de-DE" sz="1200" b="1" i="1" u="sng"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6" name="Rechteck 15">
                <a:extLst>
                  <a:ext uri="{FF2B5EF4-FFF2-40B4-BE49-F238E27FC236}">
                    <a16:creationId xmlns:a16="http://schemas.microsoft.com/office/drawing/2014/main" id="{4952F13D-BE95-440E-8381-35D19E955A23}"/>
                  </a:ext>
                </a:extLst>
              </p:cNvPr>
              <p:cNvSpPr/>
              <p:nvPr/>
            </p:nvSpPr>
            <p:spPr>
              <a:xfrm>
                <a:off x="265208" y="1920875"/>
                <a:ext cx="7651972" cy="117848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sSub>
                      <m:sSubPr>
                        <m:ctrlPr>
                          <a:rPr lang="de-DE" sz="1600" i="1" smtClean="0">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b="0" i="1" smtClean="0">
                            <a:latin typeface="Cambria Math" panose="02040503050406030204" pitchFamily="18" charset="0"/>
                          </a:rPr>
                          <m:t>𝑆𝑝𝑒𝑖𝑐h𝑒𝑟𝑏</m:t>
                        </m:r>
                        <m:r>
                          <a:rPr lang="de-DE" sz="1600" i="1">
                            <a:latin typeface="Cambria Math" panose="02040503050406030204" pitchFamily="18" charset="0"/>
                          </a:rPr>
                          <m:t>𝑒𝑑𝑎𝑟𝑓</m:t>
                        </m:r>
                      </m:sub>
                    </m:sSub>
                    <m:r>
                      <a:rPr lang="de-DE" sz="1600" i="1" smtClean="0">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smtClean="0">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𝑇𝑎𝑔𝑒</m:t>
                    </m:r>
                    <m:r>
                      <a:rPr lang="de-DE" sz="1600" b="0" i="1" smtClean="0">
                        <a:latin typeface="Cambria Math" panose="02040503050406030204" pitchFamily="18" charset="0"/>
                        <a:ea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𝑜h𝑛𝑒</m:t>
                    </m:r>
                    <m:r>
                      <a:rPr lang="de-DE" sz="1600" b="0" i="1" smtClean="0">
                        <a:latin typeface="Cambria Math" panose="02040503050406030204" pitchFamily="18" charset="0"/>
                        <a:ea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𝐴𝑏h𝑜𝑙𝑢𝑛𝑔</m:t>
                    </m:r>
                  </m:oMath>
                </a14:m>
                <a:r>
                  <a:rPr lang="de-DE" sz="1600" dirty="0">
                    <a:ea typeface="Cambria Math" panose="02040503050406030204" pitchFamily="18" charset="0"/>
                  </a:rPr>
                  <a:t> </a:t>
                </a:r>
                <a14:m>
                  <m:oMath xmlns:m="http://schemas.openxmlformats.org/officeDocument/2006/math">
                    <m:r>
                      <a:rPr lang="de-DE" sz="1600" i="1">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 </m:t>
                    </m:r>
                    <m:r>
                      <a:rPr lang="de-DE" sz="1600" i="1">
                        <a:latin typeface="Cambria Math" panose="02040503050406030204" pitchFamily="18" charset="0"/>
                        <a:ea typeface="Cambria Math" panose="02040503050406030204" pitchFamily="18" charset="0"/>
                      </a:rPr>
                      <m:t>𝑆𝑖𝑐h𝑒𝑟h𝑒𝑖𝑡𝑠𝑧𝑢𝑠𝑐h𝑙𝑎𝑔</m:t>
                    </m:r>
                    <m:r>
                      <a:rPr lang="de-DE" sz="1600" b="0" i="1" baseline="30000" smtClean="0">
                        <a:latin typeface="Cambria Math" panose="02040503050406030204" pitchFamily="18" charset="0"/>
                        <a:ea typeface="Cambria Math" panose="02040503050406030204" pitchFamily="18" charset="0"/>
                      </a:rPr>
                      <m:t>1</m:t>
                    </m:r>
                  </m:oMath>
                </a14:m>
                <a:endParaRPr lang="de-DE" sz="1600" baseline="30000" dirty="0">
                  <a:latin typeface="Arial" panose="020B0604020202020204" pitchFamily="34" charset="0"/>
                  <a:cs typeface="Arial" panose="020B0604020202020204" pitchFamily="34" charset="0"/>
                </a:endParaRPr>
              </a:p>
            </p:txBody>
          </p:sp>
        </mc:Choice>
        <mc:Fallback xmlns="">
          <p:sp>
            <p:nvSpPr>
              <p:cNvPr id="16" name="Rechteck 15">
                <a:extLst>
                  <a:ext uri="{FF2B5EF4-FFF2-40B4-BE49-F238E27FC236}">
                    <a16:creationId xmlns:a16="http://schemas.microsoft.com/office/drawing/2014/main" id="{4952F13D-BE95-440E-8381-35D19E955A23}"/>
                  </a:ext>
                </a:extLst>
              </p:cNvPr>
              <p:cNvSpPr>
                <a:spLocks noRot="1" noChangeAspect="1" noMove="1" noResize="1" noEditPoints="1" noAdjustHandles="1" noChangeArrowheads="1" noChangeShapeType="1" noTextEdit="1"/>
              </p:cNvSpPr>
              <p:nvPr/>
            </p:nvSpPr>
            <p:spPr>
              <a:xfrm>
                <a:off x="265208" y="1920875"/>
                <a:ext cx="7651972" cy="1178481"/>
              </a:xfrm>
              <a:prstGeom prst="rect">
                <a:avLst/>
              </a:prstGeom>
              <a:blipFill>
                <a:blip r:embed="rId8"/>
                <a:stretch>
                  <a:fillRect/>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7" name="Rechteck 16">
                <a:extLst>
                  <a:ext uri="{FF2B5EF4-FFF2-40B4-BE49-F238E27FC236}">
                    <a16:creationId xmlns:a16="http://schemas.microsoft.com/office/drawing/2014/main" id="{B565717F-1202-4112-B38F-4828D3E8484A}"/>
                  </a:ext>
                </a:extLst>
              </p:cNvPr>
              <p:cNvSpPr/>
              <p:nvPr/>
            </p:nvSpPr>
            <p:spPr>
              <a:xfrm>
                <a:off x="294507" y="3223871"/>
                <a:ext cx="7651973" cy="1151279"/>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sz="1600" i="1" dirty="0">
                  <a:latin typeface="Cambria Math" panose="02040503050406030204" pitchFamily="18" charset="0"/>
                </a:endParaRPr>
              </a:p>
              <a:p>
                <a:pPr algn="ctr"/>
                <a14:m>
                  <m:oMathPara xmlns:m="http://schemas.openxmlformats.org/officeDocument/2006/math">
                    <m:oMathParaPr>
                      <m:jc m:val="center"/>
                    </m:oMathParaPr>
                    <m:oMath xmlns:m="http://schemas.openxmlformats.org/officeDocument/2006/math">
                      <m:sSub>
                        <m:sSubPr>
                          <m:ctrlPr>
                            <a:rPr lang="de-DE" sz="1600" i="1" smtClean="0">
                              <a:latin typeface="Cambria Math" panose="02040503050406030204" pitchFamily="18" charset="0"/>
                            </a:rPr>
                          </m:ctrlPr>
                        </m:sSubPr>
                        <m:e>
                          <m:r>
                            <a:rPr lang="de-DE" sz="1600" b="0" i="1" smtClean="0">
                              <a:latin typeface="Cambria Math" panose="02040503050406030204" pitchFamily="18" charset="0"/>
                            </a:rPr>
                            <m:t>𝑉</m:t>
                          </m:r>
                        </m:e>
                        <m:sub>
                          <m:r>
                            <a:rPr lang="de-DE" sz="1600" b="0" i="1" smtClean="0">
                              <a:latin typeface="Cambria Math" panose="02040503050406030204" pitchFamily="18" charset="0"/>
                            </a:rPr>
                            <m:t>𝐵𝑒h</m:t>
                          </m:r>
                          <m:r>
                            <a:rPr lang="de-DE" sz="1600" b="0" i="1" smtClean="0">
                              <a:latin typeface="Cambria Math" panose="02040503050406030204" pitchFamily="18" charset="0"/>
                            </a:rPr>
                            <m:t>ä</m:t>
                          </m:r>
                          <m:r>
                            <a:rPr lang="de-DE" sz="1600" b="0" i="1" smtClean="0">
                              <a:latin typeface="Cambria Math" panose="02040503050406030204" pitchFamily="18" charset="0"/>
                            </a:rPr>
                            <m:t>𝑙𝑡𝑒𝑟</m:t>
                          </m:r>
                          <m:r>
                            <a:rPr lang="de-DE" sz="1600" i="1">
                              <a:latin typeface="Cambria Math" panose="02040503050406030204" pitchFamily="18" charset="0"/>
                            </a:rPr>
                            <m:t>,   </m:t>
                          </m:r>
                          <m:r>
                            <a:rPr lang="de-DE" sz="1600" b="0" i="1" smtClean="0">
                              <a:latin typeface="Cambria Math" panose="02040503050406030204" pitchFamily="18" charset="0"/>
                            </a:rPr>
                            <m:t>𝑒𝑟𝑓𝑜𝑟𝑑𝑒𝑟𝑙𝑖𝑐h</m:t>
                          </m:r>
                        </m:sub>
                      </m:sSub>
                      <m:r>
                        <a:rPr lang="de-DE" sz="1600" i="1" smtClean="0">
                          <a:latin typeface="Cambria Math" panose="02040503050406030204" pitchFamily="18" charset="0"/>
                          <a:ea typeface="Cambria Math" panose="02040503050406030204" pitchFamily="18" charset="0"/>
                        </a:rPr>
                        <m:t>=</m:t>
                      </m:r>
                      <m:f>
                        <m:fPr>
                          <m:ctrlPr>
                            <a:rPr lang="de-DE" sz="1600" i="1" smtClean="0">
                              <a:latin typeface="Cambria Math" panose="02040503050406030204" pitchFamily="18" charset="0"/>
                              <a:ea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𝑆𝑝𝑒𝑖𝑐h𝑒𝑟𝑏𝑒𝑑𝑎𝑟𝑓</m:t>
                              </m:r>
                            </m:sub>
                          </m:sSub>
                        </m:num>
                        <m:den>
                          <m:r>
                            <a:rPr lang="de-DE" sz="1600" b="0" i="1" smtClean="0">
                              <a:latin typeface="Cambria Math" panose="02040503050406030204" pitchFamily="18" charset="0"/>
                              <a:ea typeface="Cambria Math" panose="02040503050406030204" pitchFamily="18" charset="0"/>
                            </a:rPr>
                            <m:t>(</m:t>
                          </m:r>
                          <m:sSub>
                            <m:sSubPr>
                              <m:ctrlPr>
                                <a:rPr lang="de-DE" sz="1600" b="0" i="1" smtClean="0">
                                  <a:latin typeface="Cambria Math" panose="02040503050406030204" pitchFamily="18" charset="0"/>
                                  <a:ea typeface="Cambria Math" panose="02040503050406030204" pitchFamily="18" charset="0"/>
                                </a:rPr>
                              </m:ctrlPr>
                            </m:sSubPr>
                            <m:e>
                              <m:r>
                                <a:rPr lang="de-DE" sz="1600" b="0" i="1" smtClean="0">
                                  <a:latin typeface="Cambria Math" panose="02040503050406030204" pitchFamily="18" charset="0"/>
                                  <a:ea typeface="Cambria Math" panose="02040503050406030204" pitchFamily="18" charset="0"/>
                                  <a:sym typeface="Symbol" panose="05050102010706020507" pitchFamily="18" charset="2"/>
                                </a:rPr>
                                <m:t></m:t>
                              </m:r>
                            </m:e>
                            <m:sub>
                              <m:r>
                                <a:rPr lang="de-DE" sz="1600" b="0" i="1" smtClean="0">
                                  <a:latin typeface="Cambria Math" panose="02040503050406030204" pitchFamily="18" charset="0"/>
                                  <a:ea typeface="Cambria Math" panose="02040503050406030204" pitchFamily="18" charset="0"/>
                                </a:rPr>
                                <m:t>𝑇</m:t>
                              </m:r>
                              <m:r>
                                <a:rPr lang="de-DE" sz="1600" b="0" i="1" smtClean="0">
                                  <a:latin typeface="Cambria Math" panose="02040503050406030204" pitchFamily="18" charset="0"/>
                                  <a:ea typeface="Cambria Math" panose="02040503050406030204" pitchFamily="18" charset="0"/>
                                </a:rPr>
                                <m:t>,   </m:t>
                              </m:r>
                              <m:sSub>
                                <m:sSubPr>
                                  <m:ctrlPr>
                                    <a:rPr lang="de-DE" sz="1600" b="0" i="1" smtClean="0">
                                      <a:latin typeface="Cambria Math" panose="02040503050406030204" pitchFamily="18" charset="0"/>
                                      <a:ea typeface="Cambria Math" panose="02040503050406030204" pitchFamily="18" charset="0"/>
                                    </a:rPr>
                                  </m:ctrlPr>
                                </m:sSubPr>
                                <m:e>
                                  <m:r>
                                    <a:rPr lang="de-DE" sz="1600" b="0" i="1" smtClean="0">
                                      <a:latin typeface="Cambria Math" panose="02040503050406030204" pitchFamily="18" charset="0"/>
                                      <a:ea typeface="Cambria Math" panose="02040503050406030204" pitchFamily="18" charset="0"/>
                                    </a:rPr>
                                    <m:t>𝑃</m:t>
                                  </m:r>
                                </m:e>
                                <m:sub>
                                  <m:r>
                                    <a:rPr lang="de-DE" sz="1600" b="0" i="1" smtClean="0">
                                      <a:latin typeface="Cambria Math" panose="02040503050406030204" pitchFamily="18" charset="0"/>
                                      <a:ea typeface="Cambria Math" panose="02040503050406030204" pitchFamily="18" charset="0"/>
                                    </a:rPr>
                                    <m:t>𝑚𝑎𝑥</m:t>
                                  </m:r>
                                </m:sub>
                              </m:sSub>
                            </m:sub>
                          </m:sSub>
                          <m:r>
                            <a:rPr lang="de-DE" sz="1600" b="0" i="1" smtClean="0">
                              <a:latin typeface="Cambria Math" panose="02040503050406030204" pitchFamily="18" charset="0"/>
                              <a:ea typeface="Cambria Math" panose="02040503050406030204" pitchFamily="18" charset="0"/>
                            </a:rPr>
                            <m:t>−</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sym typeface="Symbol" panose="05050102010706020507" pitchFamily="18" charset="2"/>
                                </a:rPr>
                                <m:t></m:t>
                              </m:r>
                            </m:e>
                            <m:sub>
                              <m:r>
                                <a:rPr lang="de-DE" sz="1600" i="1">
                                  <a:latin typeface="Cambria Math" panose="02040503050406030204" pitchFamily="18" charset="0"/>
                                  <a:ea typeface="Cambria Math" panose="02040503050406030204" pitchFamily="18" charset="0"/>
                                </a:rPr>
                                <m:t>𝑇</m:t>
                              </m:r>
                              <m:r>
                                <a:rPr lang="de-DE" sz="1600" i="1">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𝑃</m:t>
                                  </m:r>
                                </m:e>
                                <m:sub>
                                  <m:r>
                                    <a:rPr lang="de-DE" sz="1600" b="0" i="1" smtClean="0">
                                      <a:latin typeface="Cambria Math" panose="02040503050406030204" pitchFamily="18" charset="0"/>
                                      <a:ea typeface="Cambria Math" panose="02040503050406030204" pitchFamily="18" charset="0"/>
                                    </a:rPr>
                                    <m:t>𝐺𝑟𝑒𝑛𝑧</m:t>
                                  </m:r>
                                </m:sub>
                              </m:sSub>
                            </m:sub>
                          </m:sSub>
                          <m:r>
                            <a:rPr lang="de-DE" sz="1600" b="0" i="1" smtClean="0">
                              <a:latin typeface="Cambria Math" panose="02040503050406030204" pitchFamily="18" charset="0"/>
                              <a:ea typeface="Cambria Math" panose="02040503050406030204" pitchFamily="18" charset="0"/>
                            </a:rPr>
                            <m:t>)</m:t>
                          </m:r>
                        </m:den>
                      </m:f>
                    </m:oMath>
                  </m:oMathPara>
                </a14:m>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p:txBody>
          </p:sp>
        </mc:Choice>
        <mc:Fallback xmlns="">
          <p:sp>
            <p:nvSpPr>
              <p:cNvPr id="17" name="Rechteck 16">
                <a:extLst>
                  <a:ext uri="{FF2B5EF4-FFF2-40B4-BE49-F238E27FC236}">
                    <a16:creationId xmlns:a16="http://schemas.microsoft.com/office/drawing/2014/main" id="{B565717F-1202-4112-B38F-4828D3E8484A}"/>
                  </a:ext>
                </a:extLst>
              </p:cNvPr>
              <p:cNvSpPr>
                <a:spLocks noRot="1" noChangeAspect="1" noMove="1" noResize="1" noEditPoints="1" noAdjustHandles="1" noChangeArrowheads="1" noChangeShapeType="1" noTextEdit="1"/>
              </p:cNvSpPr>
              <p:nvPr/>
            </p:nvSpPr>
            <p:spPr>
              <a:xfrm>
                <a:off x="294507" y="3223871"/>
                <a:ext cx="7651973" cy="1151279"/>
              </a:xfrm>
              <a:prstGeom prst="rect">
                <a:avLst/>
              </a:prstGeom>
              <a:blipFill>
                <a:blip r:embed="rId9"/>
                <a:stretch>
                  <a:fillRect/>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22" name="Rechteck 21">
                <a:extLst>
                  <a:ext uri="{FF2B5EF4-FFF2-40B4-BE49-F238E27FC236}">
                    <a16:creationId xmlns:a16="http://schemas.microsoft.com/office/drawing/2014/main" id="{45F85B28-255A-4AE1-87B7-7BC81AC1529E}"/>
                  </a:ext>
                </a:extLst>
              </p:cNvPr>
              <p:cNvSpPr/>
              <p:nvPr/>
            </p:nvSpPr>
            <p:spPr>
              <a:xfrm>
                <a:off x="8138161" y="1920876"/>
                <a:ext cx="3759332" cy="2460383"/>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14:m>
                  <m:oMath xmlns:m="http://schemas.openxmlformats.org/officeDocument/2006/math">
                    <m:sSub>
                      <m:sSubPr>
                        <m:ctrlPr>
                          <a:rPr lang="de-DE" sz="1100" i="1" smtClean="0">
                            <a:latin typeface="Cambria Math" panose="02040503050406030204" pitchFamily="18" charset="0"/>
                          </a:rPr>
                        </m:ctrlPr>
                      </m:sSubPr>
                      <m:e>
                        <m:r>
                          <a:rPr lang="de-DE" sz="1100" i="1">
                            <a:latin typeface="Cambria Math" panose="02040503050406030204" pitchFamily="18" charset="0"/>
                          </a:rPr>
                          <m:t>𝑚</m:t>
                        </m:r>
                      </m:e>
                      <m:sub>
                        <m:sSub>
                          <m:sSubPr>
                            <m:ctrlPr>
                              <a:rPr lang="de-DE" sz="1100" i="1">
                                <a:latin typeface="Cambria Math" panose="02040503050406030204" pitchFamily="18" charset="0"/>
                              </a:rPr>
                            </m:ctrlPr>
                          </m:sSubPr>
                          <m:e>
                            <m:r>
                              <a:rPr lang="de-DE" sz="1100" i="1">
                                <a:latin typeface="Cambria Math" panose="02040503050406030204" pitchFamily="18" charset="0"/>
                              </a:rPr>
                              <m:t>𝐻</m:t>
                            </m:r>
                          </m:e>
                          <m:sub>
                            <m:r>
                              <a:rPr lang="de-DE" sz="1100" i="1">
                                <a:latin typeface="Cambria Math" panose="02040503050406030204" pitchFamily="18" charset="0"/>
                              </a:rPr>
                              <m:t>2</m:t>
                            </m:r>
                          </m:sub>
                        </m:sSub>
                        <m:r>
                          <a:rPr lang="de-DE" sz="1100" i="1">
                            <a:latin typeface="Cambria Math" panose="02040503050406030204" pitchFamily="18" charset="0"/>
                          </a:rPr>
                          <m:t>,   </m:t>
                        </m:r>
                        <m:r>
                          <a:rPr lang="de-DE" sz="1100" i="1">
                            <a:latin typeface="Cambria Math" panose="02040503050406030204" pitchFamily="18" charset="0"/>
                          </a:rPr>
                          <m:t>𝑆𝑝𝑒𝑖𝑐h𝑒𝑟𝑏𝑒𝑑𝑎𝑟𝑓</m:t>
                        </m:r>
                      </m:sub>
                    </m:sSub>
                  </m:oMath>
                </a14:m>
                <a:r>
                  <a:rPr lang="de-DE" sz="1050" dirty="0">
                    <a:latin typeface="Arial" panose="020B0604020202020204" pitchFamily="34" charset="0"/>
                    <a:cs typeface="Arial" panose="020B0604020202020204" pitchFamily="34" charset="0"/>
                  </a:rPr>
                  <a:t>: erforderliche, nutzbare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-Menge</a:t>
                </a:r>
              </a:p>
              <a:p>
                <a:endParaRPr lang="de-DE" sz="1050" dirty="0">
                  <a:latin typeface="Arial" panose="020B0604020202020204" pitchFamily="34" charset="0"/>
                  <a:cs typeface="Arial" panose="020B0604020202020204" pitchFamily="34" charset="0"/>
                </a:endParaRPr>
              </a:p>
              <a:p>
                <a14:m>
                  <m:oMath xmlns:m="http://schemas.openxmlformats.org/officeDocument/2006/math">
                    <m:sSub>
                      <m:sSubPr>
                        <m:ctrlPr>
                          <a:rPr lang="de-DE" sz="1050" i="1">
                            <a:latin typeface="Cambria Math" panose="02040503050406030204" pitchFamily="18" charset="0"/>
                          </a:rPr>
                        </m:ctrlPr>
                      </m:sSubPr>
                      <m:e>
                        <m:r>
                          <a:rPr lang="de-DE" sz="1050" i="1">
                            <a:latin typeface="Cambria Math" panose="02040503050406030204" pitchFamily="18" charset="0"/>
                          </a:rPr>
                          <m:t>𝑚</m:t>
                        </m:r>
                      </m:e>
                      <m:sub>
                        <m:sSub>
                          <m:sSubPr>
                            <m:ctrlPr>
                              <a:rPr lang="de-DE" sz="1050" i="1">
                                <a:latin typeface="Cambria Math" panose="02040503050406030204" pitchFamily="18" charset="0"/>
                              </a:rPr>
                            </m:ctrlPr>
                          </m:sSubPr>
                          <m:e>
                            <m:r>
                              <a:rPr lang="de-DE" sz="1050" i="1">
                                <a:latin typeface="Cambria Math" panose="02040503050406030204" pitchFamily="18" charset="0"/>
                              </a:rPr>
                              <m:t>𝐻</m:t>
                            </m:r>
                          </m:e>
                          <m:sub>
                            <m:r>
                              <a:rPr lang="de-DE" sz="1050" i="1">
                                <a:latin typeface="Cambria Math" panose="02040503050406030204" pitchFamily="18" charset="0"/>
                              </a:rPr>
                              <m:t>2</m:t>
                            </m:r>
                          </m:sub>
                        </m:sSub>
                        <m:r>
                          <a:rPr lang="de-DE" sz="1050" i="1">
                            <a:latin typeface="Cambria Math" panose="02040503050406030204" pitchFamily="18" charset="0"/>
                          </a:rPr>
                          <m:t>,   </m:t>
                        </m:r>
                        <m:r>
                          <a:rPr lang="de-DE" sz="1050" i="1">
                            <a:latin typeface="Cambria Math" panose="02040503050406030204" pitchFamily="18" charset="0"/>
                          </a:rPr>
                          <m:t>𝐵𝑒𝑑𝑎𝑟𝑓</m:t>
                        </m:r>
                        <m:r>
                          <a:rPr lang="de-DE" sz="1050" i="1">
                            <a:latin typeface="Cambria Math" panose="02040503050406030204" pitchFamily="18" charset="0"/>
                          </a:rPr>
                          <m:t>,   </m:t>
                        </m:r>
                        <m:r>
                          <a:rPr lang="de-DE" sz="1050" i="1">
                            <a:latin typeface="Cambria Math" panose="02040503050406030204" pitchFamily="18" charset="0"/>
                          </a:rPr>
                          <m:t>𝑑</m:t>
                        </m:r>
                      </m:sub>
                    </m:sSub>
                  </m:oMath>
                </a14:m>
                <a:r>
                  <a:rPr lang="de-DE" sz="1050" dirty="0">
                    <a:latin typeface="Arial" panose="020B0604020202020204" pitchFamily="34" charset="0"/>
                    <a:cs typeface="Arial" panose="020B0604020202020204" pitchFamily="34" charset="0"/>
                  </a:rPr>
                  <a:t>: täglicher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-Bedarf d. Anwendung</a:t>
                </a:r>
              </a:p>
              <a:p>
                <a:endParaRPr lang="de-DE" sz="1050" dirty="0">
                  <a:latin typeface="Arial" panose="020B0604020202020204" pitchFamily="34" charset="0"/>
                  <a:cs typeface="Arial" panose="020B0604020202020204" pitchFamily="34" charset="0"/>
                </a:endParaRPr>
              </a:p>
              <a:p>
                <a:endParaRPr lang="de-DE" sz="1050" dirty="0">
                  <a:latin typeface="Arial" panose="020B0604020202020204" pitchFamily="34" charset="0"/>
                  <a:cs typeface="Arial" panose="020B0604020202020204" pitchFamily="34" charset="0"/>
                </a:endParaRPr>
              </a:p>
              <a:p>
                <a:pPr marL="1252538" indent="-1252538">
                  <a:tabLst>
                    <a:tab pos="1252538" algn="l"/>
                  </a:tabLst>
                </a:pPr>
                <a14:m>
                  <m:oMath xmlns:m="http://schemas.openxmlformats.org/officeDocument/2006/math">
                    <m:sSub>
                      <m:sSubPr>
                        <m:ctrlPr>
                          <a:rPr lang="de-DE" sz="1050" i="1" smtClean="0">
                            <a:latin typeface="Cambria Math" panose="02040503050406030204" pitchFamily="18" charset="0"/>
                          </a:rPr>
                        </m:ctrlPr>
                      </m:sSubPr>
                      <m:e>
                        <m:r>
                          <a:rPr lang="de-DE" sz="1050" i="1">
                            <a:latin typeface="Cambria Math" panose="02040503050406030204" pitchFamily="18" charset="0"/>
                          </a:rPr>
                          <m:t>𝑉</m:t>
                        </m:r>
                      </m:e>
                      <m:sub>
                        <m:r>
                          <a:rPr lang="de-DE" sz="1050" i="1">
                            <a:latin typeface="Cambria Math" panose="02040503050406030204" pitchFamily="18" charset="0"/>
                          </a:rPr>
                          <m:t>𝐵𝑒h</m:t>
                        </m:r>
                        <m:r>
                          <a:rPr lang="de-DE" sz="1050" i="1">
                            <a:latin typeface="Cambria Math" panose="02040503050406030204" pitchFamily="18" charset="0"/>
                          </a:rPr>
                          <m:t>ä</m:t>
                        </m:r>
                        <m:r>
                          <a:rPr lang="de-DE" sz="1050" i="1">
                            <a:latin typeface="Cambria Math" panose="02040503050406030204" pitchFamily="18" charset="0"/>
                          </a:rPr>
                          <m:t>𝑙𝑡𝑒𝑟</m:t>
                        </m:r>
                        <m:r>
                          <a:rPr lang="de-DE" sz="1050" i="1">
                            <a:latin typeface="Cambria Math" panose="02040503050406030204" pitchFamily="18" charset="0"/>
                          </a:rPr>
                          <m:t>,   </m:t>
                        </m:r>
                        <m:r>
                          <a:rPr lang="de-DE" sz="1050" b="0" i="1" smtClean="0">
                            <a:latin typeface="Cambria Math" panose="02040503050406030204" pitchFamily="18" charset="0"/>
                          </a:rPr>
                          <m:t>𝑒𝑟𝑓𝑜𝑟𝑑𝑒𝑟𝑙𝑖𝑐h</m:t>
                        </m:r>
                      </m:sub>
                    </m:sSub>
                  </m:oMath>
                </a14:m>
                <a:r>
                  <a:rPr lang="de-DE" sz="1050" dirty="0">
                    <a:latin typeface="Arial" panose="020B0604020202020204" pitchFamily="34" charset="0"/>
                    <a:cs typeface="Arial" panose="020B0604020202020204" pitchFamily="34" charset="0"/>
                  </a:rPr>
                  <a:t>: erforderliches Behältervolumen in Abhängigkeit der Entleerungsgrenze</a:t>
                </a:r>
                <a:r>
                  <a:rPr lang="de-DE" sz="1050" baseline="30000" dirty="0">
                    <a:latin typeface="Arial" panose="020B0604020202020204" pitchFamily="34" charset="0"/>
                    <a:cs typeface="Arial" panose="020B0604020202020204" pitchFamily="34" charset="0"/>
                  </a:rPr>
                  <a:t>2</a:t>
                </a:r>
              </a:p>
              <a:p>
                <a:pPr marL="982663" indent="-982663"/>
                <a:endParaRPr lang="de-DE" sz="1050" dirty="0">
                  <a:latin typeface="Arial" panose="020B0604020202020204" pitchFamily="34" charset="0"/>
                  <a:cs typeface="Arial" panose="020B0604020202020204" pitchFamily="34" charset="0"/>
                </a:endParaRPr>
              </a:p>
              <a:p>
                <a:pPr marL="982663" indent="-982663"/>
                <a14:m>
                  <m:oMath xmlns:m="http://schemas.openxmlformats.org/officeDocument/2006/math">
                    <m:sSub>
                      <m:sSubPr>
                        <m:ctrlPr>
                          <a:rPr lang="de-DE" sz="1050" i="1" smtClean="0">
                            <a:latin typeface="Cambria Math" panose="02040503050406030204" pitchFamily="18" charset="0"/>
                            <a:cs typeface="Arial" panose="020B0604020202020204" pitchFamily="34" charset="0"/>
                          </a:rPr>
                        </m:ctrlPr>
                      </m:sSubPr>
                      <m:e>
                        <m:r>
                          <a:rPr lang="de-DE" sz="1050" i="1" smtClean="0">
                            <a:latin typeface="Cambria Math" panose="02040503050406030204" pitchFamily="18" charset="0"/>
                            <a:cs typeface="Arial" panose="020B0604020202020204" pitchFamily="34" charset="0"/>
                            <a:sym typeface="Symbol" panose="05050102010706020507" pitchFamily="18" charset="2"/>
                          </a:rPr>
                          <m:t></m:t>
                        </m:r>
                      </m:e>
                      <m:sub>
                        <m:r>
                          <a:rPr lang="de-DE" sz="1050" b="0" i="1" smtClean="0">
                            <a:latin typeface="Cambria Math" panose="02040503050406030204" pitchFamily="18" charset="0"/>
                            <a:cs typeface="Arial" panose="020B0604020202020204" pitchFamily="34" charset="0"/>
                          </a:rPr>
                          <m:t>𝑇</m:t>
                        </m:r>
                        <m:r>
                          <a:rPr lang="de-DE" sz="1050" b="0" i="1" smtClean="0">
                            <a:latin typeface="Cambria Math" panose="02040503050406030204" pitchFamily="18" charset="0"/>
                            <a:cs typeface="Arial" panose="020B0604020202020204" pitchFamily="34" charset="0"/>
                          </a:rPr>
                          <m:t>, </m:t>
                        </m:r>
                        <m:sSub>
                          <m:sSubPr>
                            <m:ctrlPr>
                              <a:rPr lang="de-DE" sz="1050" b="0" i="1" smtClean="0">
                                <a:latin typeface="Cambria Math" panose="02040503050406030204" pitchFamily="18" charset="0"/>
                                <a:cs typeface="Arial" panose="020B0604020202020204" pitchFamily="34" charset="0"/>
                              </a:rPr>
                            </m:ctrlPr>
                          </m:sSubPr>
                          <m:e>
                            <m:r>
                              <a:rPr lang="de-DE" sz="1050" b="0" i="1" smtClean="0">
                                <a:latin typeface="Cambria Math" panose="02040503050406030204" pitchFamily="18" charset="0"/>
                                <a:cs typeface="Arial" panose="020B0604020202020204" pitchFamily="34" charset="0"/>
                              </a:rPr>
                              <m:t> </m:t>
                            </m:r>
                            <m:r>
                              <a:rPr lang="de-DE" sz="1050" b="0" i="1" smtClean="0">
                                <a:latin typeface="Cambria Math" panose="02040503050406030204" pitchFamily="18" charset="0"/>
                                <a:cs typeface="Arial" panose="020B0604020202020204" pitchFamily="34" charset="0"/>
                              </a:rPr>
                              <m:t>𝑃</m:t>
                            </m:r>
                          </m:e>
                          <m:sub>
                            <m:r>
                              <a:rPr lang="de-DE" sz="1050" b="0" i="1" smtClean="0">
                                <a:latin typeface="Cambria Math" panose="02040503050406030204" pitchFamily="18" charset="0"/>
                                <a:cs typeface="Arial" panose="020B0604020202020204" pitchFamily="34" charset="0"/>
                              </a:rPr>
                              <m:t>𝑚𝑎𝑥</m:t>
                            </m:r>
                          </m:sub>
                        </m:sSub>
                      </m:sub>
                    </m:sSub>
                    <m:r>
                      <a:rPr lang="de-DE" sz="1050" b="0" i="1" smtClean="0">
                        <a:latin typeface="Cambria Math" panose="02040503050406030204" pitchFamily="18" charset="0"/>
                        <a:cs typeface="Arial" panose="020B0604020202020204" pitchFamily="34" charset="0"/>
                      </a:rPr>
                      <m:t>: </m:t>
                    </m:r>
                  </m:oMath>
                </a14:m>
                <a:r>
                  <a:rPr lang="de-DE" sz="1050" dirty="0">
                    <a:latin typeface="Arial" panose="020B0604020202020204" pitchFamily="34" charset="0"/>
                    <a:cs typeface="Arial" panose="020B0604020202020204" pitchFamily="34" charset="0"/>
                  </a:rPr>
                  <a:t>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-Dichte bei maximalem Speicherdruck </a:t>
                </a:r>
              </a:p>
              <a:p>
                <a:pPr marL="982663" indent="-982663"/>
                <a:endParaRPr lang="de-DE" sz="1050" dirty="0">
                  <a:latin typeface="Arial" panose="020B0604020202020204" pitchFamily="34" charset="0"/>
                  <a:cs typeface="Arial" panose="020B0604020202020204" pitchFamily="34" charset="0"/>
                </a:endParaRPr>
              </a:p>
              <a:p>
                <a:pPr marL="625475" indent="-625475"/>
                <a14:m>
                  <m:oMath xmlns:m="http://schemas.openxmlformats.org/officeDocument/2006/math">
                    <m:sSub>
                      <m:sSubPr>
                        <m:ctrlPr>
                          <a:rPr lang="de-DE" sz="1050" i="1">
                            <a:latin typeface="Cambria Math" panose="02040503050406030204" pitchFamily="18" charset="0"/>
                            <a:cs typeface="Arial" panose="020B0604020202020204" pitchFamily="34" charset="0"/>
                          </a:rPr>
                        </m:ctrlPr>
                      </m:sSubPr>
                      <m:e>
                        <m:r>
                          <a:rPr lang="de-DE" sz="1050" i="1">
                            <a:latin typeface="Cambria Math" panose="02040503050406030204" pitchFamily="18" charset="0"/>
                            <a:cs typeface="Arial" panose="020B0604020202020204" pitchFamily="34" charset="0"/>
                            <a:sym typeface="Symbol" panose="05050102010706020507" pitchFamily="18" charset="2"/>
                          </a:rPr>
                          <m:t></m:t>
                        </m:r>
                      </m:e>
                      <m:sub>
                        <m:r>
                          <a:rPr lang="de-DE" sz="1050" i="1">
                            <a:latin typeface="Cambria Math" panose="02040503050406030204" pitchFamily="18" charset="0"/>
                            <a:cs typeface="Arial" panose="020B0604020202020204" pitchFamily="34" charset="0"/>
                          </a:rPr>
                          <m:t>𝑇</m:t>
                        </m:r>
                        <m:r>
                          <a:rPr lang="de-DE" sz="1050" i="1">
                            <a:latin typeface="Cambria Math" panose="02040503050406030204" pitchFamily="18" charset="0"/>
                            <a:cs typeface="Arial" panose="020B0604020202020204" pitchFamily="34" charset="0"/>
                          </a:rPr>
                          <m:t>, </m:t>
                        </m:r>
                        <m:sSub>
                          <m:sSubPr>
                            <m:ctrlPr>
                              <a:rPr lang="de-DE" sz="1050" i="1">
                                <a:latin typeface="Cambria Math" panose="02040503050406030204" pitchFamily="18" charset="0"/>
                                <a:cs typeface="Arial" panose="020B0604020202020204" pitchFamily="34" charset="0"/>
                              </a:rPr>
                            </m:ctrlPr>
                          </m:sSubPr>
                          <m:e>
                            <m:r>
                              <a:rPr lang="de-DE" sz="1050" i="1">
                                <a:latin typeface="Cambria Math" panose="02040503050406030204" pitchFamily="18" charset="0"/>
                                <a:cs typeface="Arial" panose="020B0604020202020204" pitchFamily="34" charset="0"/>
                              </a:rPr>
                              <m:t> </m:t>
                            </m:r>
                            <m:r>
                              <a:rPr lang="de-DE" sz="1050" i="1">
                                <a:latin typeface="Cambria Math" panose="02040503050406030204" pitchFamily="18" charset="0"/>
                                <a:cs typeface="Arial" panose="020B0604020202020204" pitchFamily="34" charset="0"/>
                              </a:rPr>
                              <m:t>𝑃</m:t>
                            </m:r>
                          </m:e>
                          <m:sub>
                            <m:r>
                              <a:rPr lang="de-DE" sz="1050" b="0" i="1" smtClean="0">
                                <a:latin typeface="Cambria Math" panose="02040503050406030204" pitchFamily="18" charset="0"/>
                                <a:cs typeface="Arial" panose="020B0604020202020204" pitchFamily="34" charset="0"/>
                              </a:rPr>
                              <m:t>𝐺𝑟𝑒𝑛𝑧</m:t>
                            </m:r>
                          </m:sub>
                        </m:sSub>
                      </m:sub>
                    </m:sSub>
                    <m:r>
                      <a:rPr lang="de-DE" sz="1050" b="0" i="1" smtClean="0">
                        <a:latin typeface="Cambria Math" panose="02040503050406030204" pitchFamily="18" charset="0"/>
                        <a:cs typeface="Arial" panose="020B0604020202020204" pitchFamily="34" charset="0"/>
                      </a:rPr>
                      <m:t>:</m:t>
                    </m:r>
                  </m:oMath>
                </a14:m>
                <a:r>
                  <a:rPr lang="de-DE" sz="1050" dirty="0">
                    <a:latin typeface="Arial" panose="020B0604020202020204" pitchFamily="34" charset="0"/>
                    <a:cs typeface="Arial" panose="020B0604020202020204" pitchFamily="34" charset="0"/>
                  </a:rPr>
                  <a:t>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-Dichte bei Grenzdruck, der nicht unterschritten wird (Entleerungsgrenze)</a:t>
                </a:r>
              </a:p>
              <a:p>
                <a:pPr marL="982663" indent="-982663"/>
                <a:endParaRPr lang="de-DE" sz="1050" dirty="0">
                  <a:latin typeface="Arial" panose="020B0604020202020204" pitchFamily="34" charset="0"/>
                  <a:cs typeface="Arial" panose="020B0604020202020204" pitchFamily="34" charset="0"/>
                </a:endParaRPr>
              </a:p>
              <a:p>
                <a:pPr marL="982663" indent="-982663"/>
                <a:endParaRPr lang="de-DE" sz="1050" dirty="0">
                  <a:latin typeface="Arial" panose="020B0604020202020204" pitchFamily="34" charset="0"/>
                  <a:cs typeface="Arial" panose="020B0604020202020204" pitchFamily="34" charset="0"/>
                </a:endParaRPr>
              </a:p>
              <a:p>
                <a:pPr algn="ctr"/>
                <a:endParaRPr lang="de-DE" sz="1050" dirty="0">
                  <a:latin typeface="Arial" panose="020B0604020202020204" pitchFamily="34" charset="0"/>
                  <a:cs typeface="Arial" panose="020B0604020202020204" pitchFamily="34" charset="0"/>
                </a:endParaRPr>
              </a:p>
              <a:p>
                <a:pPr algn="ctr"/>
                <a:endParaRPr lang="de-DE" sz="1050" dirty="0">
                  <a:latin typeface="Arial" panose="020B0604020202020204" pitchFamily="34" charset="0"/>
                  <a:cs typeface="Arial" panose="020B0604020202020204" pitchFamily="34" charset="0"/>
                </a:endParaRPr>
              </a:p>
            </p:txBody>
          </p:sp>
        </mc:Choice>
        <mc:Fallback xmlns="">
          <p:sp>
            <p:nvSpPr>
              <p:cNvPr id="22" name="Rechteck 21">
                <a:extLst>
                  <a:ext uri="{FF2B5EF4-FFF2-40B4-BE49-F238E27FC236}">
                    <a16:creationId xmlns:a16="http://schemas.microsoft.com/office/drawing/2014/main" id="{45F85B28-255A-4AE1-87B7-7BC81AC1529E}"/>
                  </a:ext>
                </a:extLst>
              </p:cNvPr>
              <p:cNvSpPr>
                <a:spLocks noRot="1" noChangeAspect="1" noMove="1" noResize="1" noEditPoints="1" noAdjustHandles="1" noChangeArrowheads="1" noChangeShapeType="1" noTextEdit="1"/>
              </p:cNvSpPr>
              <p:nvPr/>
            </p:nvSpPr>
            <p:spPr>
              <a:xfrm>
                <a:off x="8138161" y="1920876"/>
                <a:ext cx="3759332" cy="2460383"/>
              </a:xfrm>
              <a:prstGeom prst="rect">
                <a:avLst/>
              </a:prstGeom>
              <a:blipFill>
                <a:blip r:embed="rId10"/>
                <a:stretch>
                  <a:fillRect/>
                </a:stretch>
              </a:blipFill>
              <a:ln>
                <a:solidFill>
                  <a:schemeClr val="accent1">
                    <a:lumMod val="50000"/>
                  </a:schemeClr>
                </a:solidFill>
              </a:ln>
            </p:spPr>
            <p:txBody>
              <a:bodyPr/>
              <a:lstStyle/>
              <a:p>
                <a:r>
                  <a:rPr lang="de-DE">
                    <a:noFill/>
                  </a:rPr>
                  <a:t> </a:t>
                </a:r>
              </a:p>
            </p:txBody>
          </p:sp>
        </mc:Fallback>
      </mc:AlternateContent>
    </p:spTree>
    <p:extLst>
      <p:ext uri="{BB962C8B-B14F-4D97-AF65-F5344CB8AC3E}">
        <p14:creationId xmlns:p14="http://schemas.microsoft.com/office/powerpoint/2010/main" val="400956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11</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1998"/>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Auslegung des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-Druckspeichers und Anordnungskriterien: </a:t>
            </a:r>
          </a:p>
          <a:p>
            <a:r>
              <a:rPr lang="de-DE" sz="1600" dirty="0">
                <a:latin typeface="Arial" panose="020B0604020202020204" pitchFamily="34" charset="0"/>
                <a:cs typeface="Arial" panose="020B0604020202020204" pitchFamily="34" charset="0"/>
              </a:rPr>
              <a:t>Mit Hilfe des berechneten erforderlichen Speichervolumens können die Lagerbehälter ausgelegt werden. Für die Lagerung von Wasserstoff stehen bspw. die im Folgenden vorgestellten Behältergrößen zur Verfügung. Des Weiteren werden relevante technische Regeln zur Anordnung von H</a:t>
            </a:r>
            <a:r>
              <a:rPr lang="de-DE" sz="1600" baseline="-25000" dirty="0">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-Lagerbehältern zusammengefasst</a:t>
            </a:r>
            <a:r>
              <a:rPr lang="de-DE" dirty="0">
                <a:latin typeface="Arial" panose="020B0604020202020204" pitchFamily="34" charset="0"/>
                <a:cs typeface="Arial" panose="020B0604020202020204" pitchFamily="34" charset="0"/>
              </a:rPr>
              <a:t>. </a:t>
            </a: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6" name="Rechteck 5">
            <a:hlinkClick r:id="rId3" action="ppaction://hlinksldjump" highlightClick="1">
              <a:snd r:embed="rId4" name="arrow.wav"/>
            </a:hlinkClick>
            <a:extLst>
              <a:ext uri="{FF2B5EF4-FFF2-40B4-BE49-F238E27FC236}">
                <a16:creationId xmlns:a16="http://schemas.microsoft.com/office/drawing/2014/main" id="{4F97534E-C6CE-42C0-B219-7ADBC82F884C}"/>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7" name="Rechteck 6">
            <a:hlinkClick r:id="rId5" action="ppaction://hlinksldjump" highlightClick="1">
              <a:snd r:embed="rId4" name="arrow.wav"/>
            </a:hlinkClick>
            <a:extLst>
              <a:ext uri="{FF2B5EF4-FFF2-40B4-BE49-F238E27FC236}">
                <a16:creationId xmlns:a16="http://schemas.microsoft.com/office/drawing/2014/main" id="{362092AF-D815-4B97-9330-474EBE6C7F0C}"/>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mc:AlternateContent xmlns:mc="http://schemas.openxmlformats.org/markup-compatibility/2006" xmlns:a14="http://schemas.microsoft.com/office/drawing/2010/main">
        <mc:Choice Requires="a14">
          <p:sp>
            <p:nvSpPr>
              <p:cNvPr id="10" name="Rechteck 9">
                <a:extLst>
                  <a:ext uri="{FF2B5EF4-FFF2-40B4-BE49-F238E27FC236}">
                    <a16:creationId xmlns:a16="http://schemas.microsoft.com/office/drawing/2014/main" id="{A79EBF96-5900-405A-8937-7B73B6C5F13B}"/>
                  </a:ext>
                </a:extLst>
              </p:cNvPr>
              <p:cNvSpPr/>
              <p:nvPr/>
            </p:nvSpPr>
            <p:spPr>
              <a:xfrm>
                <a:off x="265207" y="3916970"/>
                <a:ext cx="4549983" cy="1948808"/>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Berechnung der erforderlichen Flaschenbündel:</a:t>
                </a:r>
              </a:p>
              <a:p>
                <a:endParaRPr lang="de-DE" sz="1600" dirty="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sSub>
                        <m:sSubPr>
                          <m:ctrlPr>
                            <a:rPr lang="de-DE" i="1">
                              <a:latin typeface="Cambria Math" panose="02040503050406030204" pitchFamily="18" charset="0"/>
                            </a:rPr>
                          </m:ctrlPr>
                        </m:sSubPr>
                        <m:e>
                          <m:r>
                            <a:rPr lang="de-DE" i="1">
                              <a:latin typeface="Cambria Math" panose="02040503050406030204" pitchFamily="18" charset="0"/>
                            </a:rPr>
                            <m:t>𝑛</m:t>
                          </m:r>
                        </m:e>
                        <m:sub>
                          <m:r>
                            <a:rPr lang="de-DE" i="1">
                              <a:latin typeface="Cambria Math" panose="02040503050406030204" pitchFamily="18" charset="0"/>
                            </a:rPr>
                            <m:t>𝐹𝐵</m:t>
                          </m:r>
                        </m:sub>
                      </m:sSub>
                      <m:r>
                        <a:rPr lang="de-DE" i="1">
                          <a:latin typeface="Cambria Math" panose="02040503050406030204" pitchFamily="18" charset="0"/>
                        </a:rPr>
                        <m:t>≥ </m:t>
                      </m:r>
                      <m:f>
                        <m:fPr>
                          <m:ctrlPr>
                            <a:rPr lang="de-DE" i="1">
                              <a:latin typeface="Cambria Math" panose="02040503050406030204" pitchFamily="18" charset="0"/>
                            </a:rPr>
                          </m:ctrlPr>
                        </m:fPr>
                        <m:num>
                          <m:sSub>
                            <m:sSubPr>
                              <m:ctrlPr>
                                <a:rPr lang="de-DE" i="1">
                                  <a:latin typeface="Cambria Math" panose="02040503050406030204" pitchFamily="18" charset="0"/>
                                </a:rPr>
                              </m:ctrlPr>
                            </m:sSubPr>
                            <m:e>
                              <m:r>
                                <a:rPr lang="de-DE" i="1">
                                  <a:latin typeface="Cambria Math" panose="02040503050406030204" pitchFamily="18" charset="0"/>
                                </a:rPr>
                                <m:t>𝑉</m:t>
                              </m:r>
                            </m:e>
                            <m:sub>
                              <m:r>
                                <a:rPr lang="de-DE" i="1">
                                  <a:latin typeface="Cambria Math" panose="02040503050406030204" pitchFamily="18" charset="0"/>
                                </a:rPr>
                                <m:t> </m:t>
                              </m:r>
                              <m:r>
                                <a:rPr lang="de-DE" i="1">
                                  <a:latin typeface="Cambria Math" panose="02040503050406030204" pitchFamily="18" charset="0"/>
                                </a:rPr>
                                <m:t>𝐵𝑒h</m:t>
                              </m:r>
                              <m:r>
                                <a:rPr lang="de-DE" i="1">
                                  <a:latin typeface="Cambria Math" panose="02040503050406030204" pitchFamily="18" charset="0"/>
                                </a:rPr>
                                <m:t>ä</m:t>
                              </m:r>
                              <m:r>
                                <a:rPr lang="de-DE" i="1">
                                  <a:latin typeface="Cambria Math" panose="02040503050406030204" pitchFamily="18" charset="0"/>
                                </a:rPr>
                                <m:t>𝑙𝑡𝑒𝑟</m:t>
                              </m:r>
                              <m:r>
                                <a:rPr lang="de-DE" i="1">
                                  <a:latin typeface="Cambria Math" panose="02040503050406030204" pitchFamily="18" charset="0"/>
                                </a:rPr>
                                <m:t>, </m:t>
                              </m:r>
                              <m:r>
                                <a:rPr lang="de-DE" i="1">
                                  <a:latin typeface="Cambria Math" panose="02040503050406030204" pitchFamily="18" charset="0"/>
                                </a:rPr>
                                <m:t>𝑒𝑟𝑓</m:t>
                              </m:r>
                              <m:r>
                                <a:rPr lang="de-DE" i="1">
                                  <a:latin typeface="Cambria Math" panose="02040503050406030204" pitchFamily="18" charset="0"/>
                                </a:rPr>
                                <m:t>. </m:t>
                              </m:r>
                            </m:sub>
                          </m:sSub>
                        </m:num>
                        <m:den>
                          <m:sSub>
                            <m:sSubPr>
                              <m:ctrlPr>
                                <a:rPr lang="de-DE" i="1">
                                  <a:latin typeface="Cambria Math" panose="02040503050406030204" pitchFamily="18" charset="0"/>
                                </a:rPr>
                              </m:ctrlPr>
                            </m:sSubPr>
                            <m:e>
                              <m:r>
                                <a:rPr lang="de-DE" i="1">
                                  <a:latin typeface="Cambria Math" panose="02040503050406030204" pitchFamily="18" charset="0"/>
                                </a:rPr>
                                <m:t>𝑉</m:t>
                              </m:r>
                            </m:e>
                            <m:sub>
                              <m:r>
                                <a:rPr lang="de-DE" i="1">
                                  <a:latin typeface="Cambria Math" panose="02040503050406030204" pitchFamily="18" charset="0"/>
                                </a:rPr>
                                <m:t> </m:t>
                              </m:r>
                              <m:r>
                                <a:rPr lang="de-DE" b="0" i="1" smtClean="0">
                                  <a:latin typeface="Cambria Math" panose="02040503050406030204" pitchFamily="18" charset="0"/>
                                </a:rPr>
                                <m:t>𝐹𝐵</m:t>
                              </m:r>
                              <m:r>
                                <a:rPr lang="de-DE" i="1">
                                  <a:latin typeface="Cambria Math" panose="02040503050406030204" pitchFamily="18" charset="0"/>
                                </a:rPr>
                                <m:t> </m:t>
                              </m:r>
                            </m:sub>
                          </m:sSub>
                        </m:den>
                      </m:f>
                      <m:r>
                        <a:rPr lang="de-DE" i="1">
                          <a:latin typeface="Cambria Math" panose="02040503050406030204" pitchFamily="18" charset="0"/>
                        </a:rPr>
                        <m:t> </m:t>
                      </m:r>
                    </m:oMath>
                  </m:oMathPara>
                </a14:m>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a:p>
                <a14:m>
                  <m:oMath xmlns:m="http://schemas.openxmlformats.org/officeDocument/2006/math">
                    <m:sSub>
                      <m:sSubPr>
                        <m:ctrlPr>
                          <a:rPr lang="de-DE" sz="1600" i="1" smtClean="0">
                            <a:latin typeface="Cambria Math" panose="02040503050406030204" pitchFamily="18" charset="0"/>
                            <a:cs typeface="Arial" panose="020B0604020202020204" pitchFamily="34" charset="0"/>
                          </a:rPr>
                        </m:ctrlPr>
                      </m:sSubPr>
                      <m:e>
                        <m:r>
                          <a:rPr lang="de-DE" sz="1600" b="0" i="1" smtClean="0">
                            <a:latin typeface="Cambria Math" panose="02040503050406030204" pitchFamily="18" charset="0"/>
                            <a:cs typeface="Arial" panose="020B0604020202020204" pitchFamily="34" charset="0"/>
                          </a:rPr>
                          <m:t>𝑉</m:t>
                        </m:r>
                      </m:e>
                      <m:sub>
                        <m:r>
                          <a:rPr lang="de-DE" sz="1600" b="0" i="1" smtClean="0">
                            <a:latin typeface="Cambria Math" panose="02040503050406030204" pitchFamily="18" charset="0"/>
                            <a:cs typeface="Arial" panose="020B0604020202020204" pitchFamily="34" charset="0"/>
                          </a:rPr>
                          <m:t>𝐹𝐵</m:t>
                        </m:r>
                      </m:sub>
                    </m:sSub>
                    <m:r>
                      <a:rPr lang="de-DE" sz="1600" b="0" i="0" smtClean="0">
                        <a:latin typeface="Cambria Math" panose="02040503050406030204" pitchFamily="18" charset="0"/>
                        <a:cs typeface="Arial" panose="020B0604020202020204" pitchFamily="34" charset="0"/>
                      </a:rPr>
                      <m:t>: </m:t>
                    </m:r>
                  </m:oMath>
                </a14:m>
                <a:r>
                  <a:rPr lang="de-DE" sz="1600" dirty="0">
                    <a:latin typeface="Arial" panose="020B0604020202020204" pitchFamily="34" charset="0"/>
                    <a:cs typeface="Arial" panose="020B0604020202020204" pitchFamily="34" charset="0"/>
                  </a:rPr>
                  <a:t>Volumen des gewählten Flaschenbündels</a:t>
                </a:r>
              </a:p>
            </p:txBody>
          </p:sp>
        </mc:Choice>
        <mc:Fallback xmlns="">
          <p:sp>
            <p:nvSpPr>
              <p:cNvPr id="10" name="Rechteck 9">
                <a:extLst>
                  <a:ext uri="{FF2B5EF4-FFF2-40B4-BE49-F238E27FC236}">
                    <a16:creationId xmlns:a16="http://schemas.microsoft.com/office/drawing/2014/main" id="{A79EBF96-5900-405A-8937-7B73B6C5F13B}"/>
                  </a:ext>
                </a:extLst>
              </p:cNvPr>
              <p:cNvSpPr>
                <a:spLocks noRot="1" noChangeAspect="1" noMove="1" noResize="1" noEditPoints="1" noAdjustHandles="1" noChangeArrowheads="1" noChangeShapeType="1" noTextEdit="1"/>
              </p:cNvSpPr>
              <p:nvPr/>
            </p:nvSpPr>
            <p:spPr>
              <a:xfrm>
                <a:off x="265207" y="3916970"/>
                <a:ext cx="4549983" cy="1948808"/>
              </a:xfrm>
              <a:prstGeom prst="rect">
                <a:avLst/>
              </a:prstGeom>
              <a:blipFill>
                <a:blip r:embed="rId6"/>
                <a:stretch>
                  <a:fillRect l="-668" t="-623" b="-312"/>
                </a:stretch>
              </a:blipFill>
              <a:ln>
                <a:solidFill>
                  <a:schemeClr val="accent1">
                    <a:lumMod val="50000"/>
                  </a:schemeClr>
                </a:solidFill>
              </a:ln>
            </p:spPr>
            <p:txBody>
              <a:bodyPr/>
              <a:lstStyle/>
              <a:p>
                <a:r>
                  <a:rPr lang="de-DE">
                    <a:noFill/>
                  </a:rPr>
                  <a:t> </a:t>
                </a:r>
              </a:p>
            </p:txBody>
          </p:sp>
        </mc:Fallback>
      </mc:AlternateContent>
      <p:sp>
        <p:nvSpPr>
          <p:cNvPr id="11" name="Rechteck 10">
            <a:extLst>
              <a:ext uri="{FF2B5EF4-FFF2-40B4-BE49-F238E27FC236}">
                <a16:creationId xmlns:a16="http://schemas.microsoft.com/office/drawing/2014/main" id="{962AF6A1-370F-4A7D-AC8A-F36E4512F4FC}"/>
              </a:ext>
            </a:extLst>
          </p:cNvPr>
          <p:cNvSpPr/>
          <p:nvPr/>
        </p:nvSpPr>
        <p:spPr>
          <a:xfrm>
            <a:off x="5040000" y="2096999"/>
            <a:ext cx="5040000" cy="3768779"/>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Anordnungskriterien für H</a:t>
            </a:r>
            <a:r>
              <a:rPr lang="de-DE" sz="1600" b="1" baseline="-25000" dirty="0">
                <a:latin typeface="Arial" panose="020B0604020202020204" pitchFamily="34" charset="0"/>
                <a:cs typeface="Arial" panose="020B0604020202020204" pitchFamily="34" charset="0"/>
              </a:rPr>
              <a:t>2</a:t>
            </a:r>
            <a:r>
              <a:rPr lang="de-DE" sz="1600" b="1" dirty="0">
                <a:latin typeface="Arial" panose="020B0604020202020204" pitchFamily="34" charset="0"/>
                <a:cs typeface="Arial" panose="020B0604020202020204" pitchFamily="34" charset="0"/>
              </a:rPr>
              <a:t>-Lagerbehälter:</a:t>
            </a:r>
          </a:p>
          <a:p>
            <a:pPr marL="285750" lvl="0" indent="-285750">
              <a:spcBef>
                <a:spcPts val="1200"/>
              </a:spcBef>
              <a:buFont typeface="Wingdings" panose="05000000000000000000" pitchFamily="2" charset="2"/>
              <a:buChar char="§"/>
            </a:pPr>
            <a:r>
              <a:rPr lang="de-DE" sz="1600" b="1" dirty="0">
                <a:latin typeface="Arial" panose="020B0604020202020204" pitchFamily="34" charset="0"/>
                <a:cs typeface="Arial" panose="020B0604020202020204" pitchFamily="34" charset="0"/>
              </a:rPr>
              <a:t>TRGS 509:</a:t>
            </a:r>
            <a:r>
              <a:rPr lang="de-DE" sz="1600" dirty="0">
                <a:latin typeface="Arial" panose="020B0604020202020204" pitchFamily="34" charset="0"/>
                <a:cs typeface="Arial" panose="020B0604020202020204" pitchFamily="34" charset="0"/>
              </a:rPr>
              <a:t> Lagern von flüssigen und festen Gefahrstoffen in ortsfesten Behältern sowie Füll- und </a:t>
            </a:r>
            <a:r>
              <a:rPr lang="de-DE" sz="1600" dirty="0" err="1">
                <a:latin typeface="Arial" panose="020B0604020202020204" pitchFamily="34" charset="0"/>
                <a:cs typeface="Arial" panose="020B0604020202020204" pitchFamily="34" charset="0"/>
              </a:rPr>
              <a:t>Entleerstellen</a:t>
            </a:r>
            <a:r>
              <a:rPr lang="de-DE" sz="1600" dirty="0">
                <a:latin typeface="Arial" panose="020B0604020202020204" pitchFamily="34" charset="0"/>
                <a:cs typeface="Arial" panose="020B0604020202020204" pitchFamily="34" charset="0"/>
              </a:rPr>
              <a:t> für ortsbewegliche Behälter</a:t>
            </a:r>
          </a:p>
          <a:p>
            <a:pPr marL="285750" lvl="0" indent="-285750">
              <a:spcBef>
                <a:spcPts val="1200"/>
              </a:spcBef>
              <a:buFont typeface="Wingdings" panose="05000000000000000000" pitchFamily="2" charset="2"/>
              <a:buChar char="§"/>
            </a:pPr>
            <a:r>
              <a:rPr lang="de-DE" sz="1600" b="1" dirty="0">
                <a:latin typeface="Arial" panose="020B0604020202020204" pitchFamily="34" charset="0"/>
                <a:cs typeface="Arial" panose="020B0604020202020204" pitchFamily="34" charset="0"/>
              </a:rPr>
              <a:t>TRGS 510</a:t>
            </a:r>
            <a:r>
              <a:rPr lang="de-DE" sz="1600" dirty="0">
                <a:latin typeface="Arial" panose="020B0604020202020204" pitchFamily="34" charset="0"/>
                <a:cs typeface="Arial" panose="020B0604020202020204" pitchFamily="34" charset="0"/>
              </a:rPr>
              <a:t>: Lagerung von Gefahrstoffen in ortsbeweglichen Behältern</a:t>
            </a:r>
          </a:p>
          <a:p>
            <a:pPr marL="285750" lvl="0" indent="-285750">
              <a:spcBef>
                <a:spcPts val="1200"/>
              </a:spcBef>
              <a:buFont typeface="Wingdings" panose="05000000000000000000" pitchFamily="2" charset="2"/>
              <a:buChar char="§"/>
            </a:pPr>
            <a:r>
              <a:rPr lang="de-DE" sz="1600" b="1" dirty="0">
                <a:latin typeface="Arial" panose="020B0604020202020204" pitchFamily="34" charset="0"/>
                <a:cs typeface="Arial" panose="020B0604020202020204" pitchFamily="34" charset="0"/>
              </a:rPr>
              <a:t>TRBS 3145/TRGS 745: </a:t>
            </a:r>
            <a:r>
              <a:rPr lang="de-DE" sz="1600" dirty="0">
                <a:latin typeface="Arial" panose="020B0604020202020204" pitchFamily="34" charset="0"/>
                <a:cs typeface="Arial" panose="020B0604020202020204" pitchFamily="34" charset="0"/>
              </a:rPr>
              <a:t>Ortsbewegliche Druckgasbehälter – Füllen, Bereithalten, innerbetriebliche Beförderung, Entleeren</a:t>
            </a:r>
          </a:p>
          <a:p>
            <a:pPr marL="285750" lvl="0" indent="-285750">
              <a:spcBef>
                <a:spcPts val="1200"/>
              </a:spcBef>
              <a:buFont typeface="Wingdings" panose="05000000000000000000" pitchFamily="2" charset="2"/>
              <a:buChar char="§"/>
            </a:pPr>
            <a:r>
              <a:rPr lang="de-DE" sz="1600" b="1" dirty="0">
                <a:latin typeface="Arial" panose="020B0604020202020204" pitchFamily="34" charset="0"/>
                <a:cs typeface="Arial" panose="020B0604020202020204" pitchFamily="34" charset="0"/>
              </a:rPr>
              <a:t>TRBS 3146/ TRGS 746:</a:t>
            </a:r>
            <a:r>
              <a:rPr lang="de-DE" sz="1600" dirty="0">
                <a:latin typeface="Arial" panose="020B0604020202020204" pitchFamily="34" charset="0"/>
                <a:cs typeface="Arial" panose="020B0604020202020204" pitchFamily="34" charset="0"/>
              </a:rPr>
              <a:t> Ortsfeste Druckanlagen für Gase</a:t>
            </a:r>
          </a:p>
          <a:p>
            <a:endParaRPr lang="de-DE" sz="1600" b="1" dirty="0">
              <a:latin typeface="Arial" panose="020B0604020202020204" pitchFamily="34" charset="0"/>
              <a:cs typeface="Arial" panose="020B0604020202020204" pitchFamily="34" charset="0"/>
            </a:endParaRPr>
          </a:p>
        </p:txBody>
      </p:sp>
      <p:sp>
        <p:nvSpPr>
          <p:cNvPr id="12" name="Rechteck 11">
            <a:extLst>
              <a:ext uri="{FF2B5EF4-FFF2-40B4-BE49-F238E27FC236}">
                <a16:creationId xmlns:a16="http://schemas.microsoft.com/office/drawing/2014/main" id="{A91D4A21-EAC5-4AED-AE07-B2BFCDBD4C6F}"/>
              </a:ext>
            </a:extLst>
          </p:cNvPr>
          <p:cNvSpPr/>
          <p:nvPr/>
        </p:nvSpPr>
        <p:spPr>
          <a:xfrm>
            <a:off x="265208" y="2122400"/>
            <a:ext cx="4549983" cy="169541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Beispiele für Lagerbehälter: </a:t>
            </a:r>
          </a:p>
          <a:p>
            <a:endParaRPr lang="de-DE" sz="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 50 l oder 54 l</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Gasspeicherflaschenbündel mit 12 Flaschen</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Gasspeicherflaschenbündel mit 16 Flaschen</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Speichercontainer (20 Fuß) für 200 bis 600 kg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 (je nach Druck und Ausführung) </a:t>
            </a:r>
          </a:p>
        </p:txBody>
      </p:sp>
    </p:spTree>
    <p:extLst>
      <p:ext uri="{BB962C8B-B14F-4D97-AF65-F5344CB8AC3E}">
        <p14:creationId xmlns:p14="http://schemas.microsoft.com/office/powerpoint/2010/main" val="1062768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57BF65C-AC36-489D-9F79-C1ECDF303D2E}"/>
              </a:ext>
            </a:extLst>
          </p:cNvPr>
          <p:cNvSpPr>
            <a:spLocks noGrp="1"/>
          </p:cNvSpPr>
          <p:nvPr>
            <p:ph type="sldNum" sz="quarter" idx="12"/>
          </p:nvPr>
        </p:nvSpPr>
        <p:spPr/>
        <p:txBody>
          <a:bodyPr/>
          <a:lstStyle/>
          <a:p>
            <a:fld id="{E9E7CC83-3900-4EC9-9960-FB47173819DD}" type="slidenum">
              <a:rPr lang="de-DE" smtClean="0"/>
              <a:t>12</a:t>
            </a:fld>
            <a:endParaRPr lang="de-DE" dirty="0"/>
          </a:p>
        </p:txBody>
      </p:sp>
      <p:sp>
        <p:nvSpPr>
          <p:cNvPr id="3" name="Rechteck 2">
            <a:extLst>
              <a:ext uri="{FF2B5EF4-FFF2-40B4-BE49-F238E27FC236}">
                <a16:creationId xmlns:a16="http://schemas.microsoft.com/office/drawing/2014/main" id="{258B3003-975B-4C04-94A6-064902CE64EA}"/>
              </a:ext>
            </a:extLst>
          </p:cNvPr>
          <p:cNvSpPr/>
          <p:nvPr/>
        </p:nvSpPr>
        <p:spPr>
          <a:xfrm>
            <a:off x="0" y="360000"/>
            <a:ext cx="10080000" cy="124528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Berechnung des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-Bedarfs an der Tankstelle:</a:t>
            </a:r>
          </a:p>
          <a:p>
            <a:r>
              <a:rPr lang="de-DE" sz="1400" dirty="0">
                <a:latin typeface="Arial" panose="020B0604020202020204" pitchFamily="34" charset="0"/>
                <a:cs typeface="Arial" panose="020B0604020202020204" pitchFamily="34" charset="0"/>
              </a:rPr>
              <a:t>Der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-Bedarf an einer Tankstelle kann anhand von 3 Ansätzen berechnet werden. Ansatz 1 orientiert sich an den zu fahrenden Kilometern (z.B. für PKW, LKW, Bus), Ansatz 2 an den zu leistenden Betriebsstunden (z.B. Flurförderfahrzeuge) und Ansatz 3 am Kraftstoffverbrauch des derzeit genutzten Fahrzeuges (universell).</a:t>
            </a:r>
          </a:p>
        </p:txBody>
      </p:sp>
      <p:pic>
        <p:nvPicPr>
          <p:cNvPr id="5" name="Grafik 4">
            <a:extLst>
              <a:ext uri="{FF2B5EF4-FFF2-40B4-BE49-F238E27FC236}">
                <a16:creationId xmlns:a16="http://schemas.microsoft.com/office/drawing/2014/main" id="{0DF9CE86-D69B-468F-B57D-54EA908C1652}"/>
              </a:ext>
            </a:extLst>
          </p:cNvPr>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02239" y="345433"/>
            <a:ext cx="1259847" cy="1259847"/>
          </a:xfrm>
          <a:prstGeom prst="rect">
            <a:avLst/>
          </a:prstGeom>
        </p:spPr>
      </p:pic>
      <p:sp>
        <p:nvSpPr>
          <p:cNvPr id="6" name="Rechteck 5">
            <a:hlinkClick r:id="rId3" action="ppaction://hlinksldjump" highlightClick="1">
              <a:snd r:embed="rId4" name="arrow.wav"/>
            </a:hlinkClick>
            <a:extLst>
              <a:ext uri="{FF2B5EF4-FFF2-40B4-BE49-F238E27FC236}">
                <a16:creationId xmlns:a16="http://schemas.microsoft.com/office/drawing/2014/main" id="{CDD87DC0-6B6D-4CA4-BF98-5296B872178D}"/>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7" name="Rechteck 6">
            <a:hlinkClick r:id="rId5" action="ppaction://hlinksldjump" highlightClick="1">
              <a:snd r:embed="rId4" name="arrow.wav"/>
            </a:hlinkClick>
            <a:extLst>
              <a:ext uri="{FF2B5EF4-FFF2-40B4-BE49-F238E27FC236}">
                <a16:creationId xmlns:a16="http://schemas.microsoft.com/office/drawing/2014/main" id="{97D13307-576B-4C56-B995-95DBEBA768AC}"/>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mc:AlternateContent xmlns:mc="http://schemas.openxmlformats.org/markup-compatibility/2006" xmlns:a14="http://schemas.microsoft.com/office/drawing/2010/main">
        <mc:Choice Requires="a14">
          <p:sp>
            <p:nvSpPr>
              <p:cNvPr id="12" name="Rechteck 11">
                <a:extLst>
                  <a:ext uri="{FF2B5EF4-FFF2-40B4-BE49-F238E27FC236}">
                    <a16:creationId xmlns:a16="http://schemas.microsoft.com/office/drawing/2014/main" id="{32D209F3-C9D5-4D69-AC06-3D48FA057ED5}"/>
                  </a:ext>
                </a:extLst>
              </p:cNvPr>
              <p:cNvSpPr/>
              <p:nvPr/>
            </p:nvSpPr>
            <p:spPr>
              <a:xfrm>
                <a:off x="88454" y="1899506"/>
                <a:ext cx="3929781" cy="194787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Ansatz 1: anhand der zu fahrenden Kilometer</a:t>
                </a:r>
              </a:p>
              <a:p>
                <a:endParaRPr lang="de-DE" sz="1600" b="1"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a:latin typeface="Cambria Math" panose="02040503050406030204" pitchFamily="18" charset="0"/>
                        </a:rPr>
                        <m:t>=</m:t>
                      </m:r>
                      <m:r>
                        <a:rPr lang="de-DE" sz="1600" b="0" i="1" smtClean="0">
                          <a:latin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b="0" i="1" smtClean="0">
                              <a:latin typeface="Cambria Math" panose="02040503050406030204" pitchFamily="18" charset="0"/>
                            </a:rPr>
                            <m:t>𝑘𝑚</m:t>
                          </m:r>
                        </m:sub>
                      </m:sSub>
                      <m:r>
                        <a:rPr lang="de-DE" sz="1600" b="0" i="1" smtClean="0">
                          <a:latin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m:t>
                      </m:r>
                      <m:sSub>
                        <m:sSubPr>
                          <m:ctrlPr>
                            <a:rPr lang="de-DE" sz="1600" b="0" i="1" smtClean="0">
                              <a:latin typeface="Cambria Math" panose="02040503050406030204" pitchFamily="18" charset="0"/>
                              <a:ea typeface="Cambria Math" panose="02040503050406030204" pitchFamily="18" charset="0"/>
                            </a:rPr>
                          </m:ctrlPr>
                        </m:sSubPr>
                        <m:e>
                          <m:r>
                            <a:rPr lang="de-DE" sz="1600" b="0" i="1" smtClean="0">
                              <a:latin typeface="Cambria Math" panose="02040503050406030204" pitchFamily="18" charset="0"/>
                              <a:ea typeface="Cambria Math" panose="02040503050406030204" pitchFamily="18" charset="0"/>
                            </a:rPr>
                            <m:t>𝑙</m:t>
                          </m:r>
                        </m:e>
                        <m:sub>
                          <m:r>
                            <a:rPr lang="de-DE" sz="1600" b="0" i="1" smtClean="0">
                              <a:latin typeface="Cambria Math" panose="02040503050406030204" pitchFamily="18" charset="0"/>
                              <a:ea typeface="Cambria Math" panose="02040503050406030204" pitchFamily="18" charset="0"/>
                            </a:rPr>
                            <m:t>𝑘𝑚</m:t>
                          </m:r>
                          <m:r>
                            <a:rPr lang="de-DE" sz="1600" b="0" i="1" smtClean="0">
                              <a:latin typeface="Cambria Math" panose="02040503050406030204" pitchFamily="18" charset="0"/>
                              <a:ea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𝑑</m:t>
                          </m:r>
                        </m:sub>
                      </m:sSub>
                      <m:r>
                        <a:rPr lang="de-DE" sz="1600" i="1">
                          <a:latin typeface="Cambria Math" panose="02040503050406030204" pitchFamily="18" charset="0"/>
                        </a:rPr>
                        <m:t> </m:t>
                      </m:r>
                    </m:oMath>
                  </m:oMathPara>
                </a14:m>
                <a:endParaRPr lang="de-DE" sz="1600" dirty="0">
                  <a:latin typeface="Arial" panose="020B0604020202020204" pitchFamily="34" charset="0"/>
                </a:endParaRPr>
              </a:p>
              <a:p>
                <a:endParaRPr lang="de-DE" sz="16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Der H</a:t>
                </a:r>
                <a:r>
                  <a:rPr lang="de-DE" sz="1200" baseline="-25000" dirty="0">
                    <a:latin typeface="Arial" panose="020B0604020202020204" pitchFamily="34" charset="0"/>
                    <a:cs typeface="Arial" panose="020B0604020202020204" pitchFamily="34" charset="0"/>
                  </a:rPr>
                  <a:t>2</a:t>
                </a:r>
                <a:r>
                  <a:rPr lang="de-DE" sz="1200" dirty="0">
                    <a:latin typeface="Arial" panose="020B0604020202020204" pitchFamily="34" charset="0"/>
                    <a:cs typeface="Arial" panose="020B0604020202020204" pitchFamily="34" charset="0"/>
                  </a:rPr>
                  <a:t>-Bedarf pro 100 km ist i.d.R. im Datenblatt von Straßenfahrzeugen enthalten. PKW benötigen bspw. ca. 1 kg H</a:t>
                </a:r>
                <a:r>
                  <a:rPr lang="de-DE" sz="1200" baseline="-25000" dirty="0">
                    <a:latin typeface="Arial" panose="020B0604020202020204" pitchFamily="34" charset="0"/>
                    <a:cs typeface="Arial" panose="020B0604020202020204" pitchFamily="34" charset="0"/>
                  </a:rPr>
                  <a:t>2</a:t>
                </a:r>
                <a:r>
                  <a:rPr lang="de-DE" sz="1200" dirty="0">
                    <a:latin typeface="Arial" panose="020B0604020202020204" pitchFamily="34" charset="0"/>
                    <a:cs typeface="Arial" panose="020B0604020202020204" pitchFamily="34" charset="0"/>
                  </a:rPr>
                  <a:t>/100 km.</a:t>
                </a:r>
              </a:p>
            </p:txBody>
          </p:sp>
        </mc:Choice>
        <mc:Fallback xmlns="">
          <p:sp>
            <p:nvSpPr>
              <p:cNvPr id="12" name="Rechteck 11">
                <a:extLst>
                  <a:ext uri="{FF2B5EF4-FFF2-40B4-BE49-F238E27FC236}">
                    <a16:creationId xmlns:a16="http://schemas.microsoft.com/office/drawing/2014/main" id="{32D209F3-C9D5-4D69-AC06-3D48FA057ED5}"/>
                  </a:ext>
                </a:extLst>
              </p:cNvPr>
              <p:cNvSpPr>
                <a:spLocks noRot="1" noChangeAspect="1" noMove="1" noResize="1" noEditPoints="1" noAdjustHandles="1" noChangeArrowheads="1" noChangeShapeType="1" noTextEdit="1"/>
              </p:cNvSpPr>
              <p:nvPr/>
            </p:nvSpPr>
            <p:spPr>
              <a:xfrm>
                <a:off x="88454" y="1899506"/>
                <a:ext cx="3929781" cy="1947875"/>
              </a:xfrm>
              <a:prstGeom prst="rect">
                <a:avLst/>
              </a:prstGeom>
              <a:blipFill>
                <a:blip r:embed="rId6"/>
                <a:stretch>
                  <a:fillRect l="-310" t="-312"/>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3" name="Rechteck 12">
                <a:extLst>
                  <a:ext uri="{FF2B5EF4-FFF2-40B4-BE49-F238E27FC236}">
                    <a16:creationId xmlns:a16="http://schemas.microsoft.com/office/drawing/2014/main" id="{A6479FA5-801B-4F68-96E5-48F3A0243A05}"/>
                  </a:ext>
                </a:extLst>
              </p:cNvPr>
              <p:cNvSpPr/>
              <p:nvPr/>
            </p:nvSpPr>
            <p:spPr>
              <a:xfrm>
                <a:off x="4140615" y="1899504"/>
                <a:ext cx="3929781" cy="194787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Ansatz 2: anhand der Betriebsstunden</a:t>
                </a:r>
              </a:p>
              <a:p>
                <a:endParaRPr lang="de-DE" sz="1600" b="1"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𝐸</m:t>
                          </m:r>
                        </m:e>
                        <m:sub>
                          <m:r>
                            <a:rPr lang="de-DE" sz="1600" i="1">
                              <a:latin typeface="Cambria Math" panose="02040503050406030204" pitchFamily="18" charset="0"/>
                            </a:rPr>
                            <m:t>𝑒𝑙</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r>
                            <a:rPr lang="de-DE" sz="1600" i="1">
                              <a:latin typeface="Cambria Math" panose="02040503050406030204" pitchFamily="18" charset="0"/>
                            </a:rPr>
                            <m:t> </m:t>
                          </m:r>
                        </m:sub>
                      </m:sSub>
                      <m:r>
                        <a:rPr lang="de-DE" sz="1600" i="1">
                          <a:latin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𝐸</m:t>
                          </m:r>
                        </m:e>
                        <m:sub>
                          <m:r>
                            <a:rPr lang="de-DE" sz="1600" i="1">
                              <a:latin typeface="Cambria Math" panose="02040503050406030204" pitchFamily="18" charset="0"/>
                            </a:rPr>
                            <m:t>𝑒𝑙</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𝑛𝑎𝑐h</m:t>
                          </m:r>
                          <m:r>
                            <a:rPr lang="de-DE" sz="1600" i="1">
                              <a:latin typeface="Cambria Math" panose="02040503050406030204" pitchFamily="18" charset="0"/>
                            </a:rPr>
                            <m:t> </m:t>
                          </m:r>
                          <m:r>
                            <a:rPr lang="de-DE" sz="1600" i="1">
                              <a:latin typeface="Cambria Math" panose="02040503050406030204" pitchFamily="18" charset="0"/>
                            </a:rPr>
                            <m:t>𝑉𝐷𝐼</m:t>
                          </m:r>
                          <m:r>
                            <a:rPr lang="de-DE" sz="1600" i="1">
                              <a:latin typeface="Cambria Math" panose="02040503050406030204" pitchFamily="18" charset="0"/>
                            </a:rPr>
                            <m:t>,   </m:t>
                          </m:r>
                          <m:r>
                            <a:rPr lang="de-DE" sz="1600" i="1">
                              <a:latin typeface="Cambria Math" panose="02040503050406030204" pitchFamily="18" charset="0"/>
                            </a:rPr>
                            <m:t>h</m:t>
                          </m:r>
                        </m:sub>
                      </m:sSub>
                      <m:r>
                        <a:rPr lang="de-DE" sz="1600" i="1">
                          <a:latin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𝑡</m:t>
                          </m:r>
                        </m:e>
                        <m:sub>
                          <m:f>
                            <m:fPr>
                              <m:ctrlPr>
                                <a:rPr lang="de-DE" sz="1600" i="1">
                                  <a:latin typeface="Cambria Math" panose="02040503050406030204" pitchFamily="18" charset="0"/>
                                </a:rPr>
                              </m:ctrlPr>
                            </m:fPr>
                            <m:num>
                              <m:r>
                                <a:rPr lang="de-DE" sz="1600" i="1">
                                  <a:latin typeface="Cambria Math" panose="02040503050406030204" pitchFamily="18" charset="0"/>
                                </a:rPr>
                                <m:t>h</m:t>
                              </m:r>
                            </m:num>
                            <m:den>
                              <m:r>
                                <a:rPr lang="de-DE" sz="1600" i="1">
                                  <a:latin typeface="Cambria Math" panose="02040503050406030204" pitchFamily="18" charset="0"/>
                                </a:rPr>
                                <m:t>𝑑</m:t>
                              </m:r>
                            </m:den>
                          </m:f>
                        </m:sub>
                      </m:sSub>
                    </m:oMath>
                  </m:oMathPara>
                </a14:m>
                <a:endParaRPr lang="de-DE" sz="1600" b="1" dirty="0">
                  <a:latin typeface="Arial" panose="020B0604020202020204" pitchFamily="34" charset="0"/>
                  <a:cs typeface="Arial" panose="020B0604020202020204" pitchFamily="34" charset="0"/>
                </a:endParaRPr>
              </a:p>
              <a:p>
                <a:endParaRPr lang="de-DE" sz="1600" b="1"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a:latin typeface="Cambria Math" panose="02040503050406030204" pitchFamily="18" charset="0"/>
                        </a:rPr>
                        <m:t>=</m:t>
                      </m:r>
                      <m:f>
                        <m:fPr>
                          <m:ctrlPr>
                            <a:rPr lang="de-DE" sz="1600" i="1">
                              <a:latin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𝐸</m:t>
                              </m:r>
                            </m:e>
                            <m:sub>
                              <m:r>
                                <a:rPr lang="de-DE" sz="1600" i="1">
                                  <a:latin typeface="Cambria Math" panose="02040503050406030204" pitchFamily="18" charset="0"/>
                                </a:rPr>
                                <m:t>𝑒𝑙</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r>
                                <a:rPr lang="de-DE" sz="1600" i="1">
                                  <a:latin typeface="Cambria Math" panose="02040503050406030204" pitchFamily="18" charset="0"/>
                                </a:rPr>
                                <m:t> </m:t>
                              </m:r>
                            </m:sub>
                          </m:sSub>
                        </m:num>
                        <m:den>
                          <m:d>
                            <m:dPr>
                              <m:ctrlPr>
                                <a:rPr lang="de-DE" sz="1600" i="1">
                                  <a:latin typeface="Cambria Math" panose="02040503050406030204" pitchFamily="18" charset="0"/>
                                </a:rPr>
                              </m:ctrlPr>
                            </m:dPr>
                            <m:e>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𝑖</m:t>
                                  </m:r>
                                  <m:r>
                                    <a:rPr lang="de-DE" sz="1600" i="1">
                                      <a:latin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sub>
                              </m:sSub>
                              <m:r>
                                <a:rPr lang="de-DE" sz="1600" i="1">
                                  <a:latin typeface="Cambria Math" panose="02040503050406030204" pitchFamily="18" charset="0"/>
                                </a:rPr>
                                <m:t> × </m:t>
                              </m:r>
                              <m:sSub>
                                <m:sSubPr>
                                  <m:ctrlPr>
                                    <a:rPr lang="de-DE" sz="1600" i="1">
                                      <a:latin typeface="Cambria Math" panose="02040503050406030204" pitchFamily="18" charset="0"/>
                                    </a:rPr>
                                  </m:ctrlPr>
                                </m:sSubPr>
                                <m:e>
                                  <m:r>
                                    <a:rPr lang="de-DE" sz="1600" i="1">
                                      <a:latin typeface="Cambria Math" panose="02040503050406030204" pitchFamily="18" charset="0"/>
                                      <a:sym typeface="Symbol" panose="05050102010706020507" pitchFamily="18" charset="2"/>
                                    </a:rPr>
                                    <m:t></m:t>
                                  </m:r>
                                </m:e>
                                <m:sub>
                                  <m:r>
                                    <a:rPr lang="de-DE" sz="1600" i="1">
                                      <a:latin typeface="Cambria Math" panose="02040503050406030204" pitchFamily="18" charset="0"/>
                                    </a:rPr>
                                    <m:t>𝐵𝑍</m:t>
                                  </m:r>
                                </m:sub>
                              </m:sSub>
                            </m:e>
                          </m:d>
                        </m:den>
                      </m:f>
                    </m:oMath>
                  </m:oMathPara>
                </a14:m>
                <a:endParaRPr lang="de-DE" sz="1400" b="1" dirty="0">
                  <a:latin typeface="Arial" panose="020B0604020202020204" pitchFamily="34" charset="0"/>
                  <a:cs typeface="Arial" panose="020B0604020202020204" pitchFamily="34" charset="0"/>
                </a:endParaRPr>
              </a:p>
              <a:p>
                <a:endParaRPr lang="de-DE" sz="1600" b="1"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mc:Choice>
        <mc:Fallback xmlns="">
          <p:sp>
            <p:nvSpPr>
              <p:cNvPr id="13" name="Rechteck 12">
                <a:extLst>
                  <a:ext uri="{FF2B5EF4-FFF2-40B4-BE49-F238E27FC236}">
                    <a16:creationId xmlns:a16="http://schemas.microsoft.com/office/drawing/2014/main" id="{A6479FA5-801B-4F68-96E5-48F3A0243A05}"/>
                  </a:ext>
                </a:extLst>
              </p:cNvPr>
              <p:cNvSpPr>
                <a:spLocks noRot="1" noChangeAspect="1" noMove="1" noResize="1" noEditPoints="1" noAdjustHandles="1" noChangeArrowheads="1" noChangeShapeType="1" noTextEdit="1"/>
              </p:cNvSpPr>
              <p:nvPr/>
            </p:nvSpPr>
            <p:spPr>
              <a:xfrm>
                <a:off x="4140615" y="1899504"/>
                <a:ext cx="3929781" cy="1947875"/>
              </a:xfrm>
              <a:prstGeom prst="rect">
                <a:avLst/>
              </a:prstGeom>
              <a:blipFill>
                <a:blip r:embed="rId7"/>
                <a:stretch>
                  <a:fillRect l="-309" t="-312"/>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4" name="Rechteck 13">
                <a:extLst>
                  <a:ext uri="{FF2B5EF4-FFF2-40B4-BE49-F238E27FC236}">
                    <a16:creationId xmlns:a16="http://schemas.microsoft.com/office/drawing/2014/main" id="{2096D0B6-A61D-49A9-9DFC-1AF1F34ECACC}"/>
                  </a:ext>
                </a:extLst>
              </p:cNvPr>
              <p:cNvSpPr/>
              <p:nvPr/>
            </p:nvSpPr>
            <p:spPr>
              <a:xfrm>
                <a:off x="8192777" y="1899504"/>
                <a:ext cx="3910769" cy="194787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Ansatz 3: anhand des Kraftstoffbedarfs (KS) des derzeit genutzten Fahrzeuges </a:t>
                </a:r>
              </a:p>
              <a:p>
                <a:endParaRPr lang="de-DE" sz="1600" b="1"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𝐸</m:t>
                          </m:r>
                        </m:e>
                        <m:sub>
                          <m:r>
                            <a:rPr lang="de-DE" sz="1600" i="1">
                              <a:latin typeface="Cambria Math" panose="02040503050406030204" pitchFamily="18" charset="0"/>
                            </a:rPr>
                            <m:t>𝑒𝑙</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r>
                            <a:rPr lang="de-DE" sz="1600" b="0" i="1" smtClean="0">
                              <a:latin typeface="Cambria Math" panose="02040503050406030204" pitchFamily="18" charset="0"/>
                            </a:rPr>
                            <m:t>𝐾𝑆</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𝑖</m:t>
                          </m:r>
                          <m:r>
                            <a:rPr lang="de-DE" sz="1600" i="1">
                              <a:latin typeface="Cambria Math" panose="02040503050406030204" pitchFamily="18" charset="0"/>
                            </a:rPr>
                            <m:t>,   </m:t>
                          </m:r>
                          <m:r>
                            <a:rPr lang="de-DE" sz="1600" b="0" i="1" smtClean="0">
                              <a:latin typeface="Cambria Math" panose="02040503050406030204" pitchFamily="18" charset="0"/>
                            </a:rPr>
                            <m:t>𝐾𝑆</m:t>
                          </m:r>
                        </m:sub>
                      </m:sSub>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sym typeface="Symbol" panose="05050102010706020507" pitchFamily="18" charset="2"/>
                            </a:rPr>
                            <m:t></m:t>
                          </m:r>
                        </m:e>
                        <m:sub>
                          <m:r>
                            <a:rPr lang="de-DE" sz="1600" i="1">
                              <a:latin typeface="Cambria Math" panose="02040503050406030204" pitchFamily="18" charset="0"/>
                            </a:rPr>
                            <m:t>𝑒𝑙</m:t>
                          </m:r>
                        </m:sub>
                      </m:sSub>
                    </m:oMath>
                  </m:oMathPara>
                </a14:m>
                <a:endParaRPr lang="de-DE" sz="1600" b="1" dirty="0">
                  <a:latin typeface="Arial" panose="020B0604020202020204" pitchFamily="34" charset="0"/>
                  <a:cs typeface="Arial" panose="020B0604020202020204" pitchFamily="34" charset="0"/>
                </a:endParaRPr>
              </a:p>
              <a:p>
                <a:endParaRPr lang="de-DE" sz="1600" b="1"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a:latin typeface="Cambria Math" panose="02040503050406030204" pitchFamily="18" charset="0"/>
                        </a:rPr>
                        <m:t>=</m:t>
                      </m:r>
                      <m:f>
                        <m:fPr>
                          <m:ctrlPr>
                            <a:rPr lang="de-DE" sz="1600" i="1">
                              <a:latin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𝐸</m:t>
                              </m:r>
                            </m:e>
                            <m:sub>
                              <m:r>
                                <a:rPr lang="de-DE" sz="1600" i="1">
                                  <a:latin typeface="Cambria Math" panose="02040503050406030204" pitchFamily="18" charset="0"/>
                                </a:rPr>
                                <m:t>𝑒𝑙</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num>
                        <m:den>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𝑖</m:t>
                              </m:r>
                              <m:r>
                                <a:rPr lang="de-DE" sz="1600" i="1">
                                  <a:latin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sub>
                          </m:sSub>
                          <m:r>
                            <a:rPr lang="de-DE" sz="1600" i="1">
                              <a:latin typeface="Cambria Math" panose="02040503050406030204" pitchFamily="18" charset="0"/>
                            </a:rPr>
                            <m:t> × </m:t>
                          </m:r>
                          <m:sSub>
                            <m:sSubPr>
                              <m:ctrlPr>
                                <a:rPr lang="de-DE" sz="1600" i="1">
                                  <a:latin typeface="Cambria Math" panose="02040503050406030204" pitchFamily="18" charset="0"/>
                                </a:rPr>
                              </m:ctrlPr>
                            </m:sSubPr>
                            <m:e>
                              <m:r>
                                <a:rPr lang="de-DE" sz="1600" i="1">
                                  <a:latin typeface="Cambria Math" panose="02040503050406030204" pitchFamily="18" charset="0"/>
                                  <a:sym typeface="Symbol" panose="05050102010706020507" pitchFamily="18" charset="2"/>
                                </a:rPr>
                                <m:t></m:t>
                              </m:r>
                            </m:e>
                            <m:sub>
                              <m:r>
                                <a:rPr lang="de-DE" sz="1600" i="1">
                                  <a:latin typeface="Cambria Math" panose="02040503050406030204" pitchFamily="18" charset="0"/>
                                </a:rPr>
                                <m:t>𝐵𝑍</m:t>
                              </m:r>
                            </m:sub>
                          </m:sSub>
                        </m:den>
                      </m:f>
                    </m:oMath>
                  </m:oMathPara>
                </a14:m>
                <a:endParaRPr lang="de-DE" sz="1600" b="1" dirty="0">
                  <a:latin typeface="Arial" panose="020B0604020202020204" pitchFamily="34" charset="0"/>
                  <a:cs typeface="Arial" panose="020B0604020202020204" pitchFamily="34" charset="0"/>
                </a:endParaRPr>
              </a:p>
              <a:p>
                <a:endParaRPr lang="de-DE" sz="1600" b="1"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mc:Choice>
        <mc:Fallback xmlns="">
          <p:sp>
            <p:nvSpPr>
              <p:cNvPr id="14" name="Rechteck 13">
                <a:extLst>
                  <a:ext uri="{FF2B5EF4-FFF2-40B4-BE49-F238E27FC236}">
                    <a16:creationId xmlns:a16="http://schemas.microsoft.com/office/drawing/2014/main" id="{2096D0B6-A61D-49A9-9DFC-1AF1F34ECACC}"/>
                  </a:ext>
                </a:extLst>
              </p:cNvPr>
              <p:cNvSpPr>
                <a:spLocks noRot="1" noChangeAspect="1" noMove="1" noResize="1" noEditPoints="1" noAdjustHandles="1" noChangeArrowheads="1" noChangeShapeType="1" noTextEdit="1"/>
              </p:cNvSpPr>
              <p:nvPr/>
            </p:nvSpPr>
            <p:spPr>
              <a:xfrm>
                <a:off x="8192777" y="1899504"/>
                <a:ext cx="3910769" cy="1947875"/>
              </a:xfrm>
              <a:prstGeom prst="rect">
                <a:avLst/>
              </a:prstGeom>
              <a:blipFill>
                <a:blip r:embed="rId8"/>
                <a:stretch>
                  <a:fillRect l="-311" t="-312" r="-1400"/>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5" name="Rechteck 14">
                <a:extLst>
                  <a:ext uri="{FF2B5EF4-FFF2-40B4-BE49-F238E27FC236}">
                    <a16:creationId xmlns:a16="http://schemas.microsoft.com/office/drawing/2014/main" id="{DEBD1488-ADE7-42B3-853F-2167BA579662}"/>
                  </a:ext>
                </a:extLst>
              </p:cNvPr>
              <p:cNvSpPr/>
              <p:nvPr/>
            </p:nvSpPr>
            <p:spPr>
              <a:xfrm>
                <a:off x="2722855" y="3966573"/>
                <a:ext cx="6540238" cy="228757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300"/>
                  </a:spcBef>
                </a:pPr>
                <a14:m>
                  <m:oMath xmlns:m="http://schemas.openxmlformats.org/officeDocument/2006/math">
                    <m:sSub>
                      <m:sSubPr>
                        <m:ctrlPr>
                          <a:rPr lang="de-DE" sz="1200" i="1" smtClean="0">
                            <a:latin typeface="Cambria Math" panose="02040503050406030204" pitchFamily="18" charset="0"/>
                          </a:rPr>
                        </m:ctrlPr>
                      </m:sSubPr>
                      <m:e>
                        <m:r>
                          <a:rPr lang="de-DE" sz="1200" i="1">
                            <a:latin typeface="Cambria Math" panose="02040503050406030204" pitchFamily="18" charset="0"/>
                          </a:rPr>
                          <m:t>𝑚</m:t>
                        </m:r>
                      </m:e>
                      <m:sub>
                        <m:sSub>
                          <m:sSubPr>
                            <m:ctrlPr>
                              <a:rPr lang="de-DE" sz="1200" i="1">
                                <a:latin typeface="Cambria Math" panose="02040503050406030204" pitchFamily="18" charset="0"/>
                              </a:rPr>
                            </m:ctrlPr>
                          </m:sSubPr>
                          <m:e>
                            <m:r>
                              <a:rPr lang="de-DE" sz="1200" i="1">
                                <a:latin typeface="Cambria Math" panose="02040503050406030204" pitchFamily="18" charset="0"/>
                              </a:rPr>
                              <m:t>𝐻</m:t>
                            </m:r>
                          </m:e>
                          <m:sub>
                            <m:r>
                              <a:rPr lang="de-DE" sz="1200" i="1">
                                <a:latin typeface="Cambria Math" panose="02040503050406030204" pitchFamily="18" charset="0"/>
                              </a:rPr>
                              <m:t>2</m:t>
                            </m:r>
                          </m:sub>
                        </m:sSub>
                        <m:r>
                          <a:rPr lang="de-DE" sz="1200" i="1">
                            <a:latin typeface="Cambria Math" panose="02040503050406030204" pitchFamily="18" charset="0"/>
                          </a:rPr>
                          <m:t>,   </m:t>
                        </m:r>
                        <m:r>
                          <a:rPr lang="de-DE" sz="1200" i="1">
                            <a:latin typeface="Cambria Math" panose="02040503050406030204" pitchFamily="18" charset="0"/>
                          </a:rPr>
                          <m:t>𝐵𝑒𝑑𝑎𝑟𝑓</m:t>
                        </m:r>
                        <m:r>
                          <a:rPr lang="de-DE" sz="1200" i="1">
                            <a:latin typeface="Cambria Math" panose="02040503050406030204" pitchFamily="18" charset="0"/>
                          </a:rPr>
                          <m:t>,   </m:t>
                        </m:r>
                        <m:r>
                          <a:rPr lang="de-DE" sz="1200" i="1">
                            <a:latin typeface="Cambria Math" panose="02040503050406030204" pitchFamily="18" charset="0"/>
                          </a:rPr>
                          <m:t>𝑑</m:t>
                        </m:r>
                      </m:sub>
                    </m:sSub>
                    <m:r>
                      <a:rPr lang="de-DE" sz="1200" b="0" i="0" smtClean="0">
                        <a:latin typeface="Cambria Math" panose="02040503050406030204" pitchFamily="18" charset="0"/>
                      </a:rPr>
                      <m:t>: </m:t>
                    </m:r>
                  </m:oMath>
                </a14:m>
                <a:r>
                  <a:rPr lang="de-DE" sz="1200" dirty="0">
                    <a:latin typeface="Arial" panose="020B0604020202020204" pitchFamily="34" charset="0"/>
                    <a:cs typeface="Arial" panose="020B0604020202020204" pitchFamily="34" charset="0"/>
                  </a:rPr>
                  <a:t> 	gravimetrischer Wasserstoff-Bedarf pro Tag</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rPr>
                          <m:t>𝑚</m:t>
                        </m:r>
                      </m:e>
                      <m:sub>
                        <m:sSub>
                          <m:sSubPr>
                            <m:ctrlPr>
                              <a:rPr lang="de-DE" sz="1200" i="1">
                                <a:latin typeface="Cambria Math" panose="02040503050406030204" pitchFamily="18" charset="0"/>
                              </a:rPr>
                            </m:ctrlPr>
                          </m:sSubPr>
                          <m:e>
                            <m:r>
                              <a:rPr lang="de-DE" sz="1200" i="1">
                                <a:latin typeface="Cambria Math" panose="02040503050406030204" pitchFamily="18" charset="0"/>
                              </a:rPr>
                              <m:t>𝐻</m:t>
                            </m:r>
                          </m:e>
                          <m:sub>
                            <m:r>
                              <a:rPr lang="de-DE" sz="1200" i="1">
                                <a:latin typeface="Cambria Math" panose="02040503050406030204" pitchFamily="18" charset="0"/>
                              </a:rPr>
                              <m:t>2</m:t>
                            </m:r>
                          </m:sub>
                        </m:sSub>
                        <m:r>
                          <a:rPr lang="de-DE" sz="1200" i="1">
                            <a:latin typeface="Cambria Math" panose="02040503050406030204" pitchFamily="18" charset="0"/>
                          </a:rPr>
                          <m:t>,   </m:t>
                        </m:r>
                        <m:r>
                          <a:rPr lang="de-DE" sz="1200" i="1">
                            <a:latin typeface="Cambria Math" panose="02040503050406030204" pitchFamily="18" charset="0"/>
                          </a:rPr>
                          <m:t>𝐵𝑒𝑑𝑎𝑟𝑓</m:t>
                        </m:r>
                        <m:r>
                          <a:rPr lang="de-DE" sz="1200" i="1">
                            <a:latin typeface="Cambria Math" panose="02040503050406030204" pitchFamily="18" charset="0"/>
                          </a:rPr>
                          <m:t>,   </m:t>
                        </m:r>
                        <m:r>
                          <a:rPr lang="de-DE" sz="1200" i="1">
                            <a:latin typeface="Cambria Math" panose="02040503050406030204" pitchFamily="18" charset="0"/>
                          </a:rPr>
                          <m:t>𝑘𝑚</m:t>
                        </m:r>
                      </m:sub>
                    </m:sSub>
                    <m:r>
                      <a:rPr lang="de-DE" sz="1200" b="0" i="0" smtClean="0">
                        <a:latin typeface="Cambria Math" panose="02040503050406030204" pitchFamily="18" charset="0"/>
                      </a:rPr>
                      <m:t>:</m:t>
                    </m:r>
                  </m:oMath>
                </a14:m>
                <a:r>
                  <a:rPr lang="de-DE" sz="1200" dirty="0">
                    <a:latin typeface="Arial" panose="020B0604020202020204" pitchFamily="34" charset="0"/>
                    <a:cs typeface="Arial" panose="020B0604020202020204" pitchFamily="34" charset="0"/>
                  </a:rPr>
                  <a:t> 	gravimetrischer Wasserstoffbedarf eines Fahrzeuges pro km</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rPr>
                          <m:t>𝐸</m:t>
                        </m:r>
                      </m:e>
                      <m:sub>
                        <m:r>
                          <a:rPr lang="de-DE" sz="1200" i="1">
                            <a:latin typeface="Cambria Math" panose="02040503050406030204" pitchFamily="18" charset="0"/>
                          </a:rPr>
                          <m:t>𝑒𝑙</m:t>
                        </m:r>
                        <m:r>
                          <a:rPr lang="de-DE" sz="1200" i="1">
                            <a:latin typeface="Cambria Math" panose="02040503050406030204" pitchFamily="18" charset="0"/>
                          </a:rPr>
                          <m:t>,   </m:t>
                        </m:r>
                        <m:r>
                          <a:rPr lang="de-DE" sz="1200" i="1">
                            <a:latin typeface="Cambria Math" panose="02040503050406030204" pitchFamily="18" charset="0"/>
                          </a:rPr>
                          <m:t>𝐵𝑒𝑑𝑎𝑟𝑓</m:t>
                        </m:r>
                        <m:r>
                          <a:rPr lang="de-DE" sz="1200" i="1">
                            <a:latin typeface="Cambria Math" panose="02040503050406030204" pitchFamily="18" charset="0"/>
                          </a:rPr>
                          <m:t>,   </m:t>
                        </m:r>
                        <m:r>
                          <a:rPr lang="de-DE" sz="1200" i="1">
                            <a:latin typeface="Cambria Math" panose="02040503050406030204" pitchFamily="18" charset="0"/>
                          </a:rPr>
                          <m:t>𝑑</m:t>
                        </m:r>
                      </m:sub>
                    </m:sSub>
                    <m:r>
                      <a:rPr lang="de-DE" sz="1200" b="0" i="0" smtClean="0">
                        <a:latin typeface="Cambria Math" panose="02040503050406030204" pitchFamily="18" charset="0"/>
                      </a:rPr>
                      <m:t>: </m:t>
                    </m:r>
                  </m:oMath>
                </a14:m>
                <a:r>
                  <a:rPr lang="de-DE" sz="1200" dirty="0">
                    <a:latin typeface="Arial" panose="020B0604020202020204" pitchFamily="34" charset="0"/>
                    <a:cs typeface="Arial" panose="020B0604020202020204" pitchFamily="34" charset="0"/>
                  </a:rPr>
                  <a:t> 		täglicher Strombedarf des Fahrzeuges</a:t>
                </a:r>
              </a:p>
              <a:p>
                <a:pPr>
                  <a:spcBef>
                    <a:spcPts val="300"/>
                  </a:spcBef>
                </a:pPr>
                <a14:m>
                  <m:oMath xmlns:m="http://schemas.openxmlformats.org/officeDocument/2006/math">
                    <m:sSub>
                      <m:sSubPr>
                        <m:ctrlPr>
                          <a:rPr lang="de-DE" sz="1200" i="1" smtClean="0">
                            <a:latin typeface="Cambria Math" panose="02040503050406030204" pitchFamily="18" charset="0"/>
                          </a:rPr>
                        </m:ctrlPr>
                      </m:sSubPr>
                      <m:e>
                        <m:r>
                          <a:rPr lang="de-DE" sz="1200" i="1">
                            <a:latin typeface="Cambria Math" panose="02040503050406030204" pitchFamily="18" charset="0"/>
                          </a:rPr>
                          <m:t>𝐸</m:t>
                        </m:r>
                      </m:e>
                      <m:sub>
                        <m:r>
                          <a:rPr lang="de-DE" sz="1200" i="1">
                            <a:latin typeface="Cambria Math" panose="02040503050406030204" pitchFamily="18" charset="0"/>
                          </a:rPr>
                          <m:t>𝑒𝑙</m:t>
                        </m:r>
                        <m:r>
                          <a:rPr lang="de-DE" sz="1200" i="1">
                            <a:latin typeface="Cambria Math" panose="02040503050406030204" pitchFamily="18" charset="0"/>
                          </a:rPr>
                          <m:t>,   </m:t>
                        </m:r>
                        <m:r>
                          <a:rPr lang="de-DE" sz="1200" i="1">
                            <a:latin typeface="Cambria Math" panose="02040503050406030204" pitchFamily="18" charset="0"/>
                          </a:rPr>
                          <m:t>𝐵𝑒𝑑𝑎𝑟𝑓</m:t>
                        </m:r>
                        <m:r>
                          <a:rPr lang="de-DE" sz="1200" i="1">
                            <a:latin typeface="Cambria Math" panose="02040503050406030204" pitchFamily="18" charset="0"/>
                          </a:rPr>
                          <m:t> </m:t>
                        </m:r>
                        <m:r>
                          <a:rPr lang="de-DE" sz="1200" i="1">
                            <a:latin typeface="Cambria Math" panose="02040503050406030204" pitchFamily="18" charset="0"/>
                          </a:rPr>
                          <m:t>𝑛𝑎𝑐h</m:t>
                        </m:r>
                        <m:r>
                          <a:rPr lang="de-DE" sz="1200" i="1">
                            <a:latin typeface="Cambria Math" panose="02040503050406030204" pitchFamily="18" charset="0"/>
                          </a:rPr>
                          <m:t> </m:t>
                        </m:r>
                        <m:r>
                          <a:rPr lang="de-DE" sz="1200" i="1">
                            <a:latin typeface="Cambria Math" panose="02040503050406030204" pitchFamily="18" charset="0"/>
                          </a:rPr>
                          <m:t>𝑉𝐷𝐼</m:t>
                        </m:r>
                        <m:r>
                          <a:rPr lang="de-DE" sz="1200" i="1">
                            <a:latin typeface="Cambria Math" panose="02040503050406030204" pitchFamily="18" charset="0"/>
                          </a:rPr>
                          <m:t>,   </m:t>
                        </m:r>
                        <m:r>
                          <a:rPr lang="de-DE" sz="1200" i="1">
                            <a:latin typeface="Cambria Math" panose="02040503050406030204" pitchFamily="18" charset="0"/>
                          </a:rPr>
                          <m:t>h</m:t>
                        </m:r>
                      </m:sub>
                    </m:sSub>
                  </m:oMath>
                </a14:m>
                <a:r>
                  <a:rPr lang="de-DE" sz="1200" dirty="0">
                    <a:latin typeface="Arial" panose="020B0604020202020204" pitchFamily="34" charset="0"/>
                    <a:cs typeface="Arial" panose="020B0604020202020204" pitchFamily="34" charset="0"/>
                  </a:rPr>
                  <a:t>: 	stündlicher Strombedarf eines Fahrzeuges nach VDI-Zyklus</a:t>
                </a:r>
              </a:p>
              <a:p>
                <a:pPr>
                  <a:spcBef>
                    <a:spcPts val="300"/>
                  </a:spcBef>
                </a:pPr>
                <a14:m>
                  <m:oMath xmlns:m="http://schemas.openxmlformats.org/officeDocument/2006/math">
                    <m:sSub>
                      <m:sSubPr>
                        <m:ctrlPr>
                          <a:rPr lang="de-DE" sz="1200" i="1">
                            <a:latin typeface="Cambria Math" panose="02040503050406030204" pitchFamily="18" charset="0"/>
                            <a:ea typeface="Cambria Math" panose="02040503050406030204" pitchFamily="18" charset="0"/>
                          </a:rPr>
                        </m:ctrlPr>
                      </m:sSubPr>
                      <m:e>
                        <m:r>
                          <a:rPr lang="de-DE" sz="1200" i="1">
                            <a:latin typeface="Cambria Math" panose="02040503050406030204" pitchFamily="18" charset="0"/>
                            <a:ea typeface="Cambria Math" panose="02040503050406030204" pitchFamily="18" charset="0"/>
                          </a:rPr>
                          <m:t>𝑙</m:t>
                        </m:r>
                      </m:e>
                      <m:sub>
                        <m:r>
                          <a:rPr lang="de-DE" sz="1200" i="1">
                            <a:latin typeface="Cambria Math" panose="02040503050406030204" pitchFamily="18" charset="0"/>
                            <a:ea typeface="Cambria Math" panose="02040503050406030204" pitchFamily="18" charset="0"/>
                          </a:rPr>
                          <m:t>𝑘𝑚</m:t>
                        </m:r>
                        <m:r>
                          <a:rPr lang="de-DE" sz="1200" b="0" i="1" smtClean="0">
                            <a:latin typeface="Cambria Math" panose="02040503050406030204" pitchFamily="18" charset="0"/>
                            <a:ea typeface="Cambria Math" panose="02040503050406030204" pitchFamily="18" charset="0"/>
                          </a:rPr>
                          <m:t>,   </m:t>
                        </m:r>
                        <m:r>
                          <a:rPr lang="de-DE" sz="1200" b="0" i="1" smtClean="0">
                            <a:latin typeface="Cambria Math" panose="02040503050406030204" pitchFamily="18" charset="0"/>
                            <a:ea typeface="Cambria Math" panose="02040503050406030204" pitchFamily="18" charset="0"/>
                          </a:rPr>
                          <m:t>𝑑</m:t>
                        </m:r>
                      </m:sub>
                    </m:sSub>
                  </m:oMath>
                </a14:m>
                <a:r>
                  <a:rPr lang="de-DE" sz="1200" dirty="0">
                    <a:latin typeface="Arial" panose="020B0604020202020204" pitchFamily="34" charset="0"/>
                    <a:cs typeface="Arial" panose="020B0604020202020204" pitchFamily="34" charset="0"/>
                  </a:rPr>
                  <a:t> :		zu fahrende Strecke pro Tag in km </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rPr>
                          <m:t>𝑡</m:t>
                        </m:r>
                      </m:e>
                      <m:sub>
                        <m:f>
                          <m:fPr>
                            <m:ctrlPr>
                              <a:rPr lang="de-DE" sz="1200" i="1">
                                <a:latin typeface="Cambria Math" panose="02040503050406030204" pitchFamily="18" charset="0"/>
                              </a:rPr>
                            </m:ctrlPr>
                          </m:fPr>
                          <m:num>
                            <m:r>
                              <a:rPr lang="de-DE" sz="1200" i="1">
                                <a:latin typeface="Cambria Math" panose="02040503050406030204" pitchFamily="18" charset="0"/>
                              </a:rPr>
                              <m:t>h</m:t>
                            </m:r>
                          </m:num>
                          <m:den>
                            <m:r>
                              <a:rPr lang="de-DE" sz="1200" i="1">
                                <a:latin typeface="Cambria Math" panose="02040503050406030204" pitchFamily="18" charset="0"/>
                              </a:rPr>
                              <m:t>𝑑</m:t>
                            </m:r>
                          </m:den>
                        </m:f>
                      </m:sub>
                    </m:sSub>
                  </m:oMath>
                </a14:m>
                <a:r>
                  <a:rPr lang="de-DE" sz="1200" dirty="0">
                    <a:latin typeface="Arial" panose="020B0604020202020204" pitchFamily="34" charset="0"/>
                    <a:cs typeface="Arial" panose="020B0604020202020204" pitchFamily="34" charset="0"/>
                  </a:rPr>
                  <a:t>:		Nutzungsstunden pro Tag</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rPr>
                          <m:t>𝐻</m:t>
                        </m:r>
                      </m:e>
                      <m:sub>
                        <m:r>
                          <a:rPr lang="de-DE" sz="1200" i="1">
                            <a:latin typeface="Cambria Math" panose="02040503050406030204" pitchFamily="18" charset="0"/>
                          </a:rPr>
                          <m:t>𝑖</m:t>
                        </m:r>
                        <m:r>
                          <a:rPr lang="de-DE" sz="1200" i="1">
                            <a:latin typeface="Cambria Math" panose="02040503050406030204" pitchFamily="18" charset="0"/>
                          </a:rPr>
                          <m:t>,   </m:t>
                        </m:r>
                        <m:sSub>
                          <m:sSubPr>
                            <m:ctrlPr>
                              <a:rPr lang="de-DE" sz="1200" i="1">
                                <a:latin typeface="Cambria Math" panose="02040503050406030204" pitchFamily="18" charset="0"/>
                              </a:rPr>
                            </m:ctrlPr>
                          </m:sSubPr>
                          <m:e>
                            <m:r>
                              <a:rPr lang="de-DE" sz="1200" i="1">
                                <a:latin typeface="Cambria Math" panose="02040503050406030204" pitchFamily="18" charset="0"/>
                              </a:rPr>
                              <m:t>𝐻</m:t>
                            </m:r>
                          </m:e>
                          <m:sub>
                            <m:r>
                              <a:rPr lang="de-DE" sz="1200" i="1">
                                <a:latin typeface="Cambria Math" panose="02040503050406030204" pitchFamily="18" charset="0"/>
                              </a:rPr>
                              <m:t>2</m:t>
                            </m:r>
                          </m:sub>
                        </m:sSub>
                      </m:sub>
                    </m:sSub>
                  </m:oMath>
                </a14:m>
                <a:r>
                  <a:rPr lang="de-DE" sz="1200" dirty="0">
                    <a:latin typeface="Arial" panose="020B0604020202020204" pitchFamily="34" charset="0"/>
                    <a:cs typeface="Arial" panose="020B0604020202020204" pitchFamily="34" charset="0"/>
                  </a:rPr>
                  <a:t>:		unterer Heizwert Wasserstoff</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rPr>
                          <m:t>𝐻</m:t>
                        </m:r>
                      </m:e>
                      <m:sub>
                        <m:r>
                          <a:rPr lang="de-DE" sz="1200" i="1">
                            <a:latin typeface="Cambria Math" panose="02040503050406030204" pitchFamily="18" charset="0"/>
                          </a:rPr>
                          <m:t>𝑖</m:t>
                        </m:r>
                        <m:r>
                          <a:rPr lang="de-DE" sz="1200" i="1">
                            <a:latin typeface="Cambria Math" panose="02040503050406030204" pitchFamily="18" charset="0"/>
                          </a:rPr>
                          <m:t>,   </m:t>
                        </m:r>
                        <m:r>
                          <a:rPr lang="de-DE" sz="1200" b="0" i="1" smtClean="0">
                            <a:latin typeface="Cambria Math" panose="02040503050406030204" pitchFamily="18" charset="0"/>
                          </a:rPr>
                          <m:t>𝐾𝑆</m:t>
                        </m:r>
                        <m:r>
                          <a:rPr lang="de-DE" sz="1200" i="1">
                            <a:latin typeface="Cambria Math" panose="02040503050406030204" pitchFamily="18" charset="0"/>
                          </a:rPr>
                          <m:t> </m:t>
                        </m:r>
                      </m:sub>
                    </m:sSub>
                  </m:oMath>
                </a14:m>
                <a:r>
                  <a:rPr lang="de-DE" sz="1200" dirty="0">
                    <a:latin typeface="Arial" panose="020B0604020202020204" pitchFamily="34" charset="0"/>
                    <a:cs typeface="Arial" panose="020B0604020202020204" pitchFamily="34" charset="0"/>
                  </a:rPr>
                  <a:t>:		unterer Heizwert Kraftstoff des zu ersetzenden Fahrzeuges </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sym typeface="Symbol" panose="05050102010706020507" pitchFamily="18" charset="2"/>
                          </a:rPr>
                          <m:t></m:t>
                        </m:r>
                      </m:e>
                      <m:sub>
                        <m:r>
                          <a:rPr lang="de-DE" sz="1200" i="1">
                            <a:latin typeface="Cambria Math" panose="02040503050406030204" pitchFamily="18" charset="0"/>
                          </a:rPr>
                          <m:t>𝐵𝑍</m:t>
                        </m:r>
                      </m:sub>
                    </m:sSub>
                  </m:oMath>
                </a14:m>
                <a:r>
                  <a:rPr lang="de-DE" sz="1200" dirty="0">
                    <a:latin typeface="Arial" panose="020B0604020202020204" pitchFamily="34" charset="0"/>
                    <a:cs typeface="Arial" panose="020B0604020202020204" pitchFamily="34" charset="0"/>
                  </a:rPr>
                  <a:t>:		Wirkungsgrad Brennstoffzelle</a:t>
                </a:r>
              </a:p>
              <a:p>
                <a:endParaRPr lang="de-DE" sz="14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mc:Choice>
        <mc:Fallback xmlns="">
          <p:sp>
            <p:nvSpPr>
              <p:cNvPr id="15" name="Rechteck 14">
                <a:extLst>
                  <a:ext uri="{FF2B5EF4-FFF2-40B4-BE49-F238E27FC236}">
                    <a16:creationId xmlns:a16="http://schemas.microsoft.com/office/drawing/2014/main" id="{DEBD1488-ADE7-42B3-853F-2167BA579662}"/>
                  </a:ext>
                </a:extLst>
              </p:cNvPr>
              <p:cNvSpPr>
                <a:spLocks noRot="1" noChangeAspect="1" noMove="1" noResize="1" noEditPoints="1" noAdjustHandles="1" noChangeArrowheads="1" noChangeShapeType="1" noTextEdit="1"/>
              </p:cNvSpPr>
              <p:nvPr/>
            </p:nvSpPr>
            <p:spPr>
              <a:xfrm>
                <a:off x="2722855" y="3966573"/>
                <a:ext cx="6540238" cy="2287577"/>
              </a:xfrm>
              <a:prstGeom prst="rect">
                <a:avLst/>
              </a:prstGeom>
              <a:blipFill>
                <a:blip r:embed="rId9"/>
                <a:stretch>
                  <a:fillRect t="-265"/>
                </a:stretch>
              </a:blipFill>
              <a:ln>
                <a:solidFill>
                  <a:schemeClr val="accent1">
                    <a:lumMod val="50000"/>
                  </a:schemeClr>
                </a:solidFill>
              </a:ln>
            </p:spPr>
            <p:txBody>
              <a:bodyPr/>
              <a:lstStyle/>
              <a:p>
                <a:r>
                  <a:rPr lang="de-DE">
                    <a:noFill/>
                  </a:rPr>
                  <a:t> </a:t>
                </a:r>
              </a:p>
            </p:txBody>
          </p:sp>
        </mc:Fallback>
      </mc:AlternateContent>
    </p:spTree>
    <p:extLst>
      <p:ext uri="{BB962C8B-B14F-4D97-AF65-F5344CB8AC3E}">
        <p14:creationId xmlns:p14="http://schemas.microsoft.com/office/powerpoint/2010/main" val="3935960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57BF65C-AC36-489D-9F79-C1ECDF303D2E}"/>
              </a:ext>
            </a:extLst>
          </p:cNvPr>
          <p:cNvSpPr>
            <a:spLocks noGrp="1"/>
          </p:cNvSpPr>
          <p:nvPr>
            <p:ph type="sldNum" sz="quarter" idx="12"/>
          </p:nvPr>
        </p:nvSpPr>
        <p:spPr/>
        <p:txBody>
          <a:bodyPr/>
          <a:lstStyle/>
          <a:p>
            <a:fld id="{E9E7CC83-3900-4EC9-9960-FB47173819DD}" type="slidenum">
              <a:rPr lang="de-DE" smtClean="0"/>
              <a:t>13</a:t>
            </a:fld>
            <a:endParaRPr lang="de-DE" dirty="0"/>
          </a:p>
        </p:txBody>
      </p:sp>
      <p:sp>
        <p:nvSpPr>
          <p:cNvPr id="3" name="Rechteck 2">
            <a:extLst>
              <a:ext uri="{FF2B5EF4-FFF2-40B4-BE49-F238E27FC236}">
                <a16:creationId xmlns:a16="http://schemas.microsoft.com/office/drawing/2014/main" id="{258B3003-975B-4C04-94A6-064902CE64E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Auslegung einer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-Tankstelle und Aufstellungskriterien: </a:t>
            </a:r>
          </a:p>
          <a:p>
            <a:r>
              <a:rPr lang="de-DE" sz="1400" dirty="0">
                <a:latin typeface="Arial" panose="020B0604020202020204" pitchFamily="34" charset="0"/>
                <a:cs typeface="Arial" panose="020B0604020202020204" pitchFamily="34" charset="0"/>
              </a:rPr>
              <a:t>Die Größe und die Anzahl der Teilanlagen von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-Tankstellen hängt davon ab, </a:t>
            </a:r>
            <a:r>
              <a:rPr lang="de-DE" sz="1400" b="1" dirty="0">
                <a:latin typeface="Arial" panose="020B0604020202020204" pitchFamily="34" charset="0"/>
                <a:cs typeface="Arial" panose="020B0604020202020204" pitchFamily="34" charset="0"/>
              </a:rPr>
              <a:t>w</a:t>
            </a:r>
            <a:r>
              <a:rPr lang="de-DE" sz="1400" dirty="0">
                <a:latin typeface="Arial" panose="020B0604020202020204" pitchFamily="34" charset="0"/>
                <a:cs typeface="Arial" panose="020B0604020202020204" pitchFamily="34" charset="0"/>
              </a:rPr>
              <a:t>ie viele Fahrzeuge zu ähnlichen Zeiten betankt werden müssen. Die Aufstellungskriterien für die Teilanlagen einer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-Tankstelle (Gasfüllanlage im Sinne § 18 der BetrSichV) können der </a:t>
            </a:r>
            <a:r>
              <a:rPr lang="de-DE" sz="1400" u="sng"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TRBS 3051/ TRGS 751 </a:t>
            </a:r>
            <a:r>
              <a:rPr lang="de-DE" sz="1400" dirty="0">
                <a:latin typeface="Arial" panose="020B0604020202020204" pitchFamily="34" charset="0"/>
                <a:cs typeface="Arial" panose="020B0604020202020204" pitchFamily="34" charset="0"/>
              </a:rPr>
              <a:t>entnommen werden. Bei Abweichung von den Regelungen der TRGS ist ein mindestens gleichwertiger Sicherheitsstandard zu erreichen und nachzuweisen.</a:t>
            </a:r>
          </a:p>
          <a:p>
            <a:endParaRPr lang="de-DE" sz="2400" b="1"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0DF9CE86-D69B-468F-B57D-54EA908C1652}"/>
              </a:ext>
            </a:extLst>
          </p:cNvPr>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291047" y="392657"/>
            <a:ext cx="1332000" cy="1332000"/>
          </a:xfrm>
          <a:prstGeom prst="rect">
            <a:avLst/>
          </a:prstGeom>
        </p:spPr>
      </p:pic>
      <p:sp>
        <p:nvSpPr>
          <p:cNvPr id="6" name="Rechteck 5">
            <a:hlinkClick r:id="rId4" action="ppaction://hlinksldjump" highlightClick="1">
              <a:snd r:embed="rId5" name="arrow.wav"/>
            </a:hlinkClick>
            <a:extLst>
              <a:ext uri="{FF2B5EF4-FFF2-40B4-BE49-F238E27FC236}">
                <a16:creationId xmlns:a16="http://schemas.microsoft.com/office/drawing/2014/main" id="{CDD87DC0-6B6D-4CA4-BF98-5296B872178D}"/>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7" name="Rechteck 6">
            <a:hlinkClick r:id="rId6" action="ppaction://hlinksldjump" highlightClick="1">
              <a:snd r:embed="rId5" name="arrow.wav"/>
            </a:hlinkClick>
            <a:extLst>
              <a:ext uri="{FF2B5EF4-FFF2-40B4-BE49-F238E27FC236}">
                <a16:creationId xmlns:a16="http://schemas.microsoft.com/office/drawing/2014/main" id="{97D13307-576B-4C56-B995-95DBEBA768AC}"/>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3" name="Rechteck 12">
            <a:extLst>
              <a:ext uri="{FF2B5EF4-FFF2-40B4-BE49-F238E27FC236}">
                <a16:creationId xmlns:a16="http://schemas.microsoft.com/office/drawing/2014/main" id="{1804C669-0EFE-4EBA-9161-D83FB7465D55}"/>
              </a:ext>
            </a:extLst>
          </p:cNvPr>
          <p:cNvSpPr/>
          <p:nvPr/>
        </p:nvSpPr>
        <p:spPr>
          <a:xfrm>
            <a:off x="5326880" y="1900518"/>
            <a:ext cx="5527048" cy="416679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Für die Bestandteile einer Gasfüllanlage gelten unter anderem die folgenden Aufstellungskriterien (vgl. </a:t>
            </a:r>
            <a:r>
              <a:rPr lang="de-DE" sz="1400" b="1"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TRGS 751</a:t>
            </a:r>
            <a:r>
              <a:rPr lang="de-DE" sz="1400" b="1" dirty="0">
                <a:latin typeface="Arial" panose="020B0604020202020204" pitchFamily="34" charset="0"/>
                <a:cs typeface="Arial" panose="020B0604020202020204" pitchFamily="34" charset="0"/>
              </a:rPr>
              <a:t>)</a:t>
            </a:r>
          </a:p>
          <a:p>
            <a:endParaRPr lang="de-DE" sz="14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u="sng" dirty="0">
                <a:latin typeface="Arial" panose="020B0604020202020204" pitchFamily="34" charset="0"/>
                <a:cs typeface="Arial" panose="020B0604020202020204" pitchFamily="34" charset="0"/>
              </a:rPr>
              <a:t>Mindestsicherheitsabstand</a:t>
            </a:r>
            <a:r>
              <a:rPr lang="de-DE" sz="1400" dirty="0">
                <a:latin typeface="Arial" panose="020B0604020202020204" pitchFamily="34" charset="0"/>
                <a:cs typeface="Arial" panose="020B0604020202020204" pitchFamily="34" charset="0"/>
              </a:rPr>
              <a:t> zu Schutzobjekten: 3 m</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Die Anwendbarkeit des Mindestsicherheitsabstandes ist über die Gefährdungsbeurteilung inkl. Explosionsschutzdokument zu überprüfen.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Sofern die Einhaltung von erforderlichen Sicherheitsabständen nicht möglich ist, sind zusätzliche Schutzmaßnahmen, wie die Aufstellung von Brandschutzwänden, zu treffen. </a:t>
            </a:r>
          </a:p>
          <a:p>
            <a:pPr marL="285750" indent="-285750">
              <a:spcBef>
                <a:spcPts val="1200"/>
              </a:spcBef>
              <a:buFont typeface="Wingdings" panose="05000000000000000000" pitchFamily="2" charset="2"/>
              <a:buChar char="§"/>
            </a:pPr>
            <a:r>
              <a:rPr lang="de-DE" sz="1400" u="sng"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Die DGUV Regel 113-001 „</a:t>
            </a:r>
            <a:r>
              <a:rPr lang="de-DE" sz="1400" i="1" u="sng"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Explosionsschutz-Regeln (EX-RL)</a:t>
            </a:r>
            <a:r>
              <a:rPr lang="de-DE" sz="1400" u="sng"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 </a:t>
            </a:r>
            <a:r>
              <a:rPr lang="de-DE" sz="1400" dirty="0">
                <a:latin typeface="Arial" panose="020B0604020202020204" pitchFamily="34" charset="0"/>
                <a:cs typeface="Arial" panose="020B0604020202020204" pitchFamily="34" charset="0"/>
              </a:rPr>
              <a:t>enthält alle relevanten TRBS und TRGS, die je nach Vorhaben für die Sicherstellung ausreichender Schutzmaßnahmen einschlägig sein können.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Auf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-Lagerbehälter wird im Folgenden detaillierter eingegangen. </a:t>
            </a:r>
          </a:p>
          <a:p>
            <a:pPr marL="285750" indent="-285750">
              <a:spcBef>
                <a:spcPts val="1200"/>
              </a:spcBef>
              <a:buFont typeface="Wingdings" panose="05000000000000000000" pitchFamily="2" charset="2"/>
              <a:buChar char="§"/>
            </a:pPr>
            <a:endParaRPr lang="de-DE" sz="1400" dirty="0">
              <a:latin typeface="Arial" panose="020B0604020202020204" pitchFamily="34" charset="0"/>
              <a:cs typeface="Arial" panose="020B0604020202020204" pitchFamily="34" charset="0"/>
            </a:endParaRPr>
          </a:p>
          <a:p>
            <a:endParaRPr lang="de-DE" sz="1400"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Auf die Aufstellungskriterien von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-Lagerbehältern wird in den folgenden Folien eingegangen. </a:t>
            </a:r>
          </a:p>
        </p:txBody>
      </p:sp>
      <p:sp>
        <p:nvSpPr>
          <p:cNvPr id="14" name="Rechteck 13">
            <a:extLst>
              <a:ext uri="{FF2B5EF4-FFF2-40B4-BE49-F238E27FC236}">
                <a16:creationId xmlns:a16="http://schemas.microsoft.com/office/drawing/2014/main" id="{73E5DFD0-4A6A-4AC3-9BBB-10AA9274EF7F}"/>
              </a:ext>
            </a:extLst>
          </p:cNvPr>
          <p:cNvSpPr/>
          <p:nvPr/>
        </p:nvSpPr>
        <p:spPr>
          <a:xfrm>
            <a:off x="265208" y="1911301"/>
            <a:ext cx="4832085" cy="415601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Auslegung der Teilanlagen einer H</a:t>
            </a:r>
            <a:r>
              <a:rPr lang="de-DE" sz="1600" b="1" baseline="-25000" dirty="0">
                <a:latin typeface="Arial" panose="020B0604020202020204" pitchFamily="34" charset="0"/>
                <a:cs typeface="Arial" panose="020B0604020202020204" pitchFamily="34" charset="0"/>
              </a:rPr>
              <a:t>2</a:t>
            </a:r>
            <a:r>
              <a:rPr lang="de-DE" sz="1600" b="1" dirty="0">
                <a:latin typeface="Arial" panose="020B0604020202020204" pitchFamily="34" charset="0"/>
                <a:cs typeface="Arial" panose="020B0604020202020204" pitchFamily="34" charset="0"/>
              </a:rPr>
              <a:t>-Tankstelle</a:t>
            </a:r>
          </a:p>
          <a:p>
            <a:endParaRPr lang="de-DE" sz="1600" b="1"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-Tankstellen bestehen i.d.R. aus der Abgabeeinrichtung mit Dispenser, Verdichtern, Kühlanlagen, und Lagerbehältern. Die Größe der Teilanlagen ist über Herstellerangaben zu ermitteln. Potentielle Lieferanten benötigen dazu die folgenden Informationen:</a:t>
            </a:r>
          </a:p>
          <a:p>
            <a:r>
              <a:rPr lang="de-DE" sz="14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Wie viele Fahrzeuge sind in welchen Zeitabständen zu betanken?</a:t>
            </a:r>
          </a:p>
          <a:p>
            <a:pPr marL="285750" indent="-285750">
              <a:buFont typeface="Wingdings" panose="05000000000000000000" pitchFamily="2" charset="2"/>
              <a:buChar char="§"/>
            </a:pP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Welchen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-Bedarf haben die Fahrzeuge pro Betankung?</a:t>
            </a:r>
          </a:p>
          <a:p>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Auf eine eigenständige Auslegung von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-Lagerbehältern wird in den folgenden Folien eingegangen. </a:t>
            </a:r>
          </a:p>
          <a:p>
            <a:endParaRPr lang="de-DE" sz="1600" dirty="0">
              <a:latin typeface="Arial" panose="020B0604020202020204" pitchFamily="34" charset="0"/>
              <a:cs typeface="Arial" panose="020B0604020202020204" pitchFamily="34" charset="0"/>
            </a:endParaRPr>
          </a:p>
        </p:txBody>
      </p:sp>
      <p:pic>
        <p:nvPicPr>
          <p:cNvPr id="15" name="Grafik 14" descr="Cursor">
            <a:extLst>
              <a:ext uri="{FF2B5EF4-FFF2-40B4-BE49-F238E27FC236}">
                <a16:creationId xmlns:a16="http://schemas.microsoft.com/office/drawing/2014/main" id="{E52BAAE0-04E1-4CF5-B793-1C7982579B9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30352" y="4533976"/>
            <a:ext cx="223576" cy="223576"/>
          </a:xfrm>
          <a:prstGeom prst="rect">
            <a:avLst/>
          </a:prstGeom>
        </p:spPr>
      </p:pic>
      <p:pic>
        <p:nvPicPr>
          <p:cNvPr id="16" name="Grafik 15" descr="Cursor">
            <a:extLst>
              <a:ext uri="{FF2B5EF4-FFF2-40B4-BE49-F238E27FC236}">
                <a16:creationId xmlns:a16="http://schemas.microsoft.com/office/drawing/2014/main" id="{562B4B9C-C2F4-464D-97F1-2E598ACF89F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56424" y="2217614"/>
            <a:ext cx="223576" cy="223576"/>
          </a:xfrm>
          <a:prstGeom prst="rect">
            <a:avLst/>
          </a:prstGeom>
        </p:spPr>
      </p:pic>
    </p:spTree>
    <p:extLst>
      <p:ext uri="{BB962C8B-B14F-4D97-AF65-F5344CB8AC3E}">
        <p14:creationId xmlns:p14="http://schemas.microsoft.com/office/powerpoint/2010/main" val="2126819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738A194-073A-461A-BECB-CAAFB0D3F763}"/>
              </a:ext>
            </a:extLst>
          </p:cNvPr>
          <p:cNvSpPr>
            <a:spLocks noGrp="1"/>
          </p:cNvSpPr>
          <p:nvPr>
            <p:ph type="sldNum" sz="quarter" idx="12"/>
          </p:nvPr>
        </p:nvSpPr>
        <p:spPr/>
        <p:txBody>
          <a:bodyPr/>
          <a:lstStyle/>
          <a:p>
            <a:fld id="{E9E7CC83-3900-4EC9-9960-FB47173819DD}" type="slidenum">
              <a:rPr lang="de-DE" smtClean="0"/>
              <a:t>14</a:t>
            </a:fld>
            <a:endParaRPr lang="de-DE" dirty="0"/>
          </a:p>
        </p:txBody>
      </p:sp>
      <p:sp>
        <p:nvSpPr>
          <p:cNvPr id="5" name="Rechteck 4">
            <a:extLst>
              <a:ext uri="{FF2B5EF4-FFF2-40B4-BE49-F238E27FC236}">
                <a16:creationId xmlns:a16="http://schemas.microsoft.com/office/drawing/2014/main" id="{7CA28D4E-6A16-4CE6-80E3-46C473C84C8F}"/>
              </a:ext>
            </a:extLst>
          </p:cNvPr>
          <p:cNvSpPr/>
          <p:nvPr/>
        </p:nvSpPr>
        <p:spPr>
          <a:xfrm>
            <a:off x="0" y="360000"/>
            <a:ext cx="10080171"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de-DE" sz="2400" b="1" dirty="0">
                <a:solidFill>
                  <a:prstClr val="white"/>
                </a:solidFill>
                <a:latin typeface="Arial" panose="020B0604020202020204" pitchFamily="34" charset="0"/>
                <a:cs typeface="Arial" panose="020B0604020202020204" pitchFamily="34" charset="0"/>
              </a:rPr>
              <a:t>Dimensionierung des H</a:t>
            </a:r>
            <a:r>
              <a:rPr lang="de-DE" sz="2400" b="1" baseline="-25000" dirty="0">
                <a:solidFill>
                  <a:prstClr val="white"/>
                </a:solidFill>
                <a:latin typeface="Arial" panose="020B0604020202020204" pitchFamily="34" charset="0"/>
                <a:cs typeface="Arial" panose="020B0604020202020204" pitchFamily="34" charset="0"/>
              </a:rPr>
              <a:t>2</a:t>
            </a:r>
            <a:r>
              <a:rPr lang="de-DE" sz="2400" b="1" dirty="0">
                <a:solidFill>
                  <a:prstClr val="white"/>
                </a:solidFill>
                <a:latin typeface="Arial" panose="020B0604020202020204" pitchFamily="34" charset="0"/>
                <a:cs typeface="Arial" panose="020B0604020202020204" pitchFamily="34" charset="0"/>
              </a:rPr>
              <a:t>-Druckspeichers der Tankstelle </a:t>
            </a:r>
          </a:p>
          <a:p>
            <a:pPr lvl="0"/>
            <a:r>
              <a:rPr lang="de-DE" sz="1400" dirty="0">
                <a:solidFill>
                  <a:prstClr val="white"/>
                </a:solidFill>
                <a:latin typeface="Arial" panose="020B0604020202020204" pitchFamily="34" charset="0"/>
                <a:cs typeface="Arial" panose="020B0604020202020204" pitchFamily="34" charset="0"/>
              </a:rPr>
              <a:t>Die erforderliche 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-Speichermenge hängt vom Bedarf des Abnehmers sowie ggf. von Belieferungszyklen und Sicherheitszuschlägen für Ausfallzeiten der 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-Erzeugung oder der 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-Belieferung ab. Mithilfe der folgenden Formeln und der in der unteren Tabelle angegebenen Wasserstoffdichten können der Speicherbedarf, das nutzbare Behältervolumen und das mindestens erforderliche Gesamtbehältervolumen berechnet werden. </a:t>
            </a:r>
            <a:endParaRPr lang="de-DE" dirty="0">
              <a:solidFill>
                <a:prstClr val="white"/>
              </a:solidFill>
              <a:latin typeface="Arial" panose="020B0604020202020204" pitchFamily="34" charset="0"/>
              <a:cs typeface="Arial" panose="020B0604020202020204" pitchFamily="34" charset="0"/>
            </a:endParaRPr>
          </a:p>
        </p:txBody>
      </p:sp>
      <p:pic>
        <p:nvPicPr>
          <p:cNvPr id="12" name="Grafik 11">
            <a:extLst>
              <a:ext uri="{FF2B5EF4-FFF2-40B4-BE49-F238E27FC236}">
                <a16:creationId xmlns:a16="http://schemas.microsoft.com/office/drawing/2014/main" id="{CD1F66A0-A11A-4BFB-AB1B-56FD03AF91DF}"/>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8" name="Rechteck 7">
            <a:hlinkClick r:id="rId4" action="ppaction://hlinksldjump" highlightClick="1">
              <a:snd r:embed="rId5" name="arrow.wav"/>
            </a:hlinkClick>
            <a:extLst>
              <a:ext uri="{FF2B5EF4-FFF2-40B4-BE49-F238E27FC236}">
                <a16:creationId xmlns:a16="http://schemas.microsoft.com/office/drawing/2014/main" id="{42302F38-DFA9-44C6-B1A8-F8B36D01AAB3}"/>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10" name="Rechteck 9">
            <a:hlinkClick r:id="rId6" action="ppaction://hlinksldjump" highlightClick="1">
              <a:snd r:embed="rId5" name="arrow.wav"/>
            </a:hlinkClick>
            <a:extLst>
              <a:ext uri="{FF2B5EF4-FFF2-40B4-BE49-F238E27FC236}">
                <a16:creationId xmlns:a16="http://schemas.microsoft.com/office/drawing/2014/main" id="{28430F7F-EC68-4FB6-B2B5-E8AA6373DBB5}"/>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graphicFrame>
        <p:nvGraphicFramePr>
          <p:cNvPr id="16" name="Tabelle 15">
            <a:extLst>
              <a:ext uri="{FF2B5EF4-FFF2-40B4-BE49-F238E27FC236}">
                <a16:creationId xmlns:a16="http://schemas.microsoft.com/office/drawing/2014/main" id="{3CAD210E-4CF9-4E4D-9487-E7638C5D55A6}"/>
              </a:ext>
            </a:extLst>
          </p:cNvPr>
          <p:cNvGraphicFramePr>
            <a:graphicFrameLocks noGrp="1"/>
          </p:cNvGraphicFramePr>
          <p:nvPr>
            <p:extLst>
              <p:ext uri="{D42A27DB-BD31-4B8C-83A1-F6EECF244321}">
                <p14:modId xmlns:p14="http://schemas.microsoft.com/office/powerpoint/2010/main" val="4040465011"/>
              </p:ext>
            </p:extLst>
          </p:nvPr>
        </p:nvGraphicFramePr>
        <p:xfrm>
          <a:off x="265207" y="4807517"/>
          <a:ext cx="11632286" cy="1280160"/>
        </p:xfrm>
        <a:graphic>
          <a:graphicData uri="http://schemas.openxmlformats.org/drawingml/2006/table">
            <a:tbl>
              <a:tblPr firstRow="1" bandRow="1">
                <a:tableStyleId>{5C22544A-7EE6-4342-B048-85BDC9FD1C3A}</a:tableStyleId>
              </a:tblPr>
              <a:tblGrid>
                <a:gridCol w="1998769">
                  <a:extLst>
                    <a:ext uri="{9D8B030D-6E8A-4147-A177-3AD203B41FA5}">
                      <a16:colId xmlns:a16="http://schemas.microsoft.com/office/drawing/2014/main" val="2504201829"/>
                    </a:ext>
                  </a:extLst>
                </a:gridCol>
                <a:gridCol w="1123409">
                  <a:extLst>
                    <a:ext uri="{9D8B030D-6E8A-4147-A177-3AD203B41FA5}">
                      <a16:colId xmlns:a16="http://schemas.microsoft.com/office/drawing/2014/main" val="1927730586"/>
                    </a:ext>
                  </a:extLst>
                </a:gridCol>
                <a:gridCol w="1069013">
                  <a:extLst>
                    <a:ext uri="{9D8B030D-6E8A-4147-A177-3AD203B41FA5}">
                      <a16:colId xmlns:a16="http://schemas.microsoft.com/office/drawing/2014/main" val="980565027"/>
                    </a:ext>
                  </a:extLst>
                </a:gridCol>
                <a:gridCol w="1116253">
                  <a:extLst>
                    <a:ext uri="{9D8B030D-6E8A-4147-A177-3AD203B41FA5}">
                      <a16:colId xmlns:a16="http://schemas.microsoft.com/office/drawing/2014/main" val="2136298630"/>
                    </a:ext>
                  </a:extLst>
                </a:gridCol>
                <a:gridCol w="1102526">
                  <a:extLst>
                    <a:ext uri="{9D8B030D-6E8A-4147-A177-3AD203B41FA5}">
                      <a16:colId xmlns:a16="http://schemas.microsoft.com/office/drawing/2014/main" val="2379583702"/>
                    </a:ext>
                  </a:extLst>
                </a:gridCol>
                <a:gridCol w="1091886">
                  <a:extLst>
                    <a:ext uri="{9D8B030D-6E8A-4147-A177-3AD203B41FA5}">
                      <a16:colId xmlns:a16="http://schemas.microsoft.com/office/drawing/2014/main" val="4089975058"/>
                    </a:ext>
                  </a:extLst>
                </a:gridCol>
                <a:gridCol w="1024389">
                  <a:extLst>
                    <a:ext uri="{9D8B030D-6E8A-4147-A177-3AD203B41FA5}">
                      <a16:colId xmlns:a16="http://schemas.microsoft.com/office/drawing/2014/main" val="1778869300"/>
                    </a:ext>
                  </a:extLst>
                </a:gridCol>
                <a:gridCol w="1024389">
                  <a:extLst>
                    <a:ext uri="{9D8B030D-6E8A-4147-A177-3AD203B41FA5}">
                      <a16:colId xmlns:a16="http://schemas.microsoft.com/office/drawing/2014/main" val="3827010647"/>
                    </a:ext>
                  </a:extLst>
                </a:gridCol>
                <a:gridCol w="1099539">
                  <a:extLst>
                    <a:ext uri="{9D8B030D-6E8A-4147-A177-3AD203B41FA5}">
                      <a16:colId xmlns:a16="http://schemas.microsoft.com/office/drawing/2014/main" val="25989990"/>
                    </a:ext>
                  </a:extLst>
                </a:gridCol>
                <a:gridCol w="982113">
                  <a:extLst>
                    <a:ext uri="{9D8B030D-6E8A-4147-A177-3AD203B41FA5}">
                      <a16:colId xmlns:a16="http://schemas.microsoft.com/office/drawing/2014/main" val="3421345388"/>
                    </a:ext>
                  </a:extLst>
                </a:gridCol>
              </a:tblGrid>
              <a:tr h="277687">
                <a:tc>
                  <a:txBody>
                    <a:bodyPr/>
                    <a:lstStyle/>
                    <a:p>
                      <a:r>
                        <a:rPr lang="de-DE" sz="1200" dirty="0">
                          <a:latin typeface="Arial" panose="020B0604020202020204" pitchFamily="34" charset="0"/>
                          <a:cs typeface="Arial" panose="020B0604020202020204" pitchFamily="34" charset="0"/>
                        </a:rPr>
                        <a:t>Druck [bar]</a:t>
                      </a:r>
                    </a:p>
                    <a:p>
                      <a:r>
                        <a:rPr lang="de-DE" sz="1200" dirty="0">
                          <a:latin typeface="Arial" panose="020B0604020202020204" pitchFamily="34" charset="0"/>
                          <a:cs typeface="Arial" panose="020B0604020202020204" pitchFamily="34" charset="0"/>
                        </a:rPr>
                        <a:t>Temperatur [°C]</a:t>
                      </a:r>
                    </a:p>
                  </a:txBody>
                  <a:tcPr/>
                </a:tc>
                <a:tc>
                  <a:txBody>
                    <a:bodyPr/>
                    <a:lstStyle/>
                    <a:p>
                      <a:pPr algn="r"/>
                      <a:r>
                        <a:rPr lang="de-DE" sz="1200" dirty="0">
                          <a:latin typeface="Arial" panose="020B0604020202020204" pitchFamily="34" charset="0"/>
                          <a:cs typeface="Arial" panose="020B0604020202020204" pitchFamily="34" charset="0"/>
                        </a:rPr>
                        <a:t>30</a:t>
                      </a:r>
                    </a:p>
                  </a:txBody>
                  <a:tcPr/>
                </a:tc>
                <a:tc>
                  <a:txBody>
                    <a:bodyPr/>
                    <a:lstStyle/>
                    <a:p>
                      <a:pPr algn="r"/>
                      <a:r>
                        <a:rPr lang="de-DE" sz="1200" dirty="0">
                          <a:latin typeface="Arial" panose="020B0604020202020204" pitchFamily="34" charset="0"/>
                          <a:cs typeface="Arial" panose="020B0604020202020204" pitchFamily="34" charset="0"/>
                        </a:rPr>
                        <a:t>50</a:t>
                      </a:r>
                    </a:p>
                  </a:txBody>
                  <a:tcPr/>
                </a:tc>
                <a:tc>
                  <a:txBody>
                    <a:bodyPr/>
                    <a:lstStyle/>
                    <a:p>
                      <a:pPr algn="r"/>
                      <a:r>
                        <a:rPr lang="de-DE" sz="1200" dirty="0">
                          <a:latin typeface="Arial" panose="020B0604020202020204" pitchFamily="34" charset="0"/>
                          <a:cs typeface="Arial" panose="020B0604020202020204" pitchFamily="34" charset="0"/>
                        </a:rPr>
                        <a:t>100</a:t>
                      </a:r>
                    </a:p>
                  </a:txBody>
                  <a:tcPr/>
                </a:tc>
                <a:tc>
                  <a:txBody>
                    <a:bodyPr/>
                    <a:lstStyle/>
                    <a:p>
                      <a:pPr algn="r"/>
                      <a:r>
                        <a:rPr lang="de-DE" sz="1200" dirty="0">
                          <a:latin typeface="Arial" panose="020B0604020202020204" pitchFamily="34" charset="0"/>
                          <a:cs typeface="Arial" panose="020B0604020202020204" pitchFamily="34" charset="0"/>
                        </a:rPr>
                        <a:t>200</a:t>
                      </a:r>
                    </a:p>
                  </a:txBody>
                  <a:tcPr/>
                </a:tc>
                <a:tc>
                  <a:txBody>
                    <a:bodyPr/>
                    <a:lstStyle/>
                    <a:p>
                      <a:pPr algn="r"/>
                      <a:r>
                        <a:rPr lang="de-DE" sz="1200" dirty="0">
                          <a:latin typeface="Arial" panose="020B0604020202020204" pitchFamily="34" charset="0"/>
                          <a:cs typeface="Arial" panose="020B0604020202020204" pitchFamily="34" charset="0"/>
                        </a:rPr>
                        <a:t>300</a:t>
                      </a:r>
                    </a:p>
                  </a:txBody>
                  <a:tcPr/>
                </a:tc>
                <a:tc>
                  <a:txBody>
                    <a:bodyPr/>
                    <a:lstStyle/>
                    <a:p>
                      <a:pPr algn="r"/>
                      <a:r>
                        <a:rPr lang="de-DE" sz="1200" dirty="0">
                          <a:latin typeface="Arial" panose="020B0604020202020204" pitchFamily="34" charset="0"/>
                          <a:cs typeface="Arial" panose="020B0604020202020204" pitchFamily="34" charset="0"/>
                        </a:rPr>
                        <a:t>350</a:t>
                      </a:r>
                    </a:p>
                  </a:txBody>
                  <a:tcPr/>
                </a:tc>
                <a:tc>
                  <a:txBody>
                    <a:bodyPr/>
                    <a:lstStyle/>
                    <a:p>
                      <a:pPr algn="r"/>
                      <a:r>
                        <a:rPr lang="de-DE" sz="1200" dirty="0">
                          <a:latin typeface="Arial" panose="020B0604020202020204" pitchFamily="34" charset="0"/>
                          <a:cs typeface="Arial" panose="020B0604020202020204" pitchFamily="34" charset="0"/>
                        </a:rPr>
                        <a:t>500</a:t>
                      </a:r>
                    </a:p>
                  </a:txBody>
                  <a:tcPr/>
                </a:tc>
                <a:tc>
                  <a:txBody>
                    <a:bodyPr/>
                    <a:lstStyle/>
                    <a:p>
                      <a:pPr algn="r"/>
                      <a:r>
                        <a:rPr lang="de-DE" sz="1200" dirty="0">
                          <a:latin typeface="Arial" panose="020B0604020202020204" pitchFamily="34" charset="0"/>
                          <a:cs typeface="Arial" panose="020B0604020202020204" pitchFamily="34" charset="0"/>
                        </a:rPr>
                        <a:t>700</a:t>
                      </a:r>
                    </a:p>
                  </a:txBody>
                  <a:tcPr/>
                </a:tc>
                <a:tc>
                  <a:txBody>
                    <a:bodyPr/>
                    <a:lstStyle/>
                    <a:p>
                      <a:pPr algn="r"/>
                      <a:r>
                        <a:rPr lang="de-DE" sz="1200" dirty="0">
                          <a:latin typeface="Arial" panose="020B0604020202020204" pitchFamily="34" charset="0"/>
                          <a:cs typeface="Arial" panose="020B0604020202020204" pitchFamily="34" charset="0"/>
                        </a:rPr>
                        <a:t>1000</a:t>
                      </a:r>
                    </a:p>
                  </a:txBody>
                  <a:tcPr/>
                </a:tc>
                <a:extLst>
                  <a:ext uri="{0D108BD9-81ED-4DB2-BD59-A6C34878D82A}">
                    <a16:rowId xmlns:a16="http://schemas.microsoft.com/office/drawing/2014/main" val="3603167676"/>
                  </a:ext>
                </a:extLst>
              </a:tr>
              <a:tr h="219763">
                <a:tc>
                  <a:txBody>
                    <a:bodyPr/>
                    <a:lstStyle/>
                    <a:p>
                      <a:pPr algn="l"/>
                      <a:r>
                        <a:rPr lang="de-DE" sz="1200" b="1" dirty="0">
                          <a:solidFill>
                            <a:schemeClr val="bg1"/>
                          </a:solidFill>
                          <a:latin typeface="Arial" panose="020B0604020202020204" pitchFamily="34" charset="0"/>
                          <a:cs typeface="Arial" panose="020B0604020202020204" pitchFamily="34" charset="0"/>
                        </a:rPr>
                        <a:t>0 </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2,614</a:t>
                      </a:r>
                    </a:p>
                  </a:txBody>
                  <a:tcPr/>
                </a:tc>
                <a:tc>
                  <a:txBody>
                    <a:bodyPr/>
                    <a:lstStyle/>
                    <a:p>
                      <a:pPr algn="r"/>
                      <a:r>
                        <a:rPr lang="de-DE" sz="1200" dirty="0">
                          <a:latin typeface="Arial" panose="020B0604020202020204" pitchFamily="34" charset="0"/>
                          <a:cs typeface="Arial" panose="020B0604020202020204" pitchFamily="34" charset="0"/>
                        </a:rPr>
                        <a:t>4,304</a:t>
                      </a:r>
                    </a:p>
                  </a:txBody>
                  <a:tcPr/>
                </a:tc>
                <a:tc>
                  <a:txBody>
                    <a:bodyPr/>
                    <a:lstStyle/>
                    <a:p>
                      <a:pPr algn="r"/>
                      <a:r>
                        <a:rPr lang="de-DE" sz="1200" dirty="0">
                          <a:latin typeface="Arial" panose="020B0604020202020204" pitchFamily="34" charset="0"/>
                          <a:cs typeface="Arial" panose="020B0604020202020204" pitchFamily="34" charset="0"/>
                        </a:rPr>
                        <a:t>8,345</a:t>
                      </a:r>
                    </a:p>
                  </a:txBody>
                  <a:tcPr/>
                </a:tc>
                <a:tc>
                  <a:txBody>
                    <a:bodyPr/>
                    <a:lstStyle/>
                    <a:p>
                      <a:pPr algn="r"/>
                      <a:r>
                        <a:rPr lang="de-DE" sz="1200" dirty="0">
                          <a:latin typeface="Arial" panose="020B0604020202020204" pitchFamily="34" charset="0"/>
                          <a:cs typeface="Arial" panose="020B0604020202020204" pitchFamily="34" charset="0"/>
                        </a:rPr>
                        <a:t>15,687</a:t>
                      </a:r>
                    </a:p>
                  </a:txBody>
                  <a:tcPr/>
                </a:tc>
                <a:tc>
                  <a:txBody>
                    <a:bodyPr/>
                    <a:lstStyle/>
                    <a:p>
                      <a:pPr algn="r"/>
                      <a:r>
                        <a:rPr lang="de-DE" sz="1200" dirty="0">
                          <a:latin typeface="Arial" panose="020B0604020202020204" pitchFamily="34" charset="0"/>
                          <a:cs typeface="Arial" panose="020B0604020202020204" pitchFamily="34" charset="0"/>
                        </a:rPr>
                        <a:t>22,150</a:t>
                      </a:r>
                    </a:p>
                  </a:txBody>
                  <a:tcPr/>
                </a:tc>
                <a:tc>
                  <a:txBody>
                    <a:bodyPr/>
                    <a:lstStyle/>
                    <a:p>
                      <a:pPr algn="r"/>
                      <a:r>
                        <a:rPr lang="de-DE" sz="1200" dirty="0">
                          <a:latin typeface="Arial" panose="020B0604020202020204" pitchFamily="34" charset="0"/>
                          <a:cs typeface="Arial" panose="020B0604020202020204" pitchFamily="34" charset="0"/>
                        </a:rPr>
                        <a:t>25,095</a:t>
                      </a:r>
                    </a:p>
                  </a:txBody>
                  <a:tcPr/>
                </a:tc>
                <a:tc>
                  <a:txBody>
                    <a:bodyPr/>
                    <a:lstStyle/>
                    <a:p>
                      <a:pPr algn="r"/>
                      <a:r>
                        <a:rPr lang="de-DE" sz="1200" dirty="0">
                          <a:latin typeface="Arial" panose="020B0604020202020204" pitchFamily="34" charset="0"/>
                          <a:cs typeface="Arial" panose="020B0604020202020204" pitchFamily="34" charset="0"/>
                        </a:rPr>
                        <a:t>32,967</a:t>
                      </a:r>
                    </a:p>
                  </a:txBody>
                  <a:tcPr/>
                </a:tc>
                <a:tc>
                  <a:txBody>
                    <a:bodyPr/>
                    <a:lstStyle/>
                    <a:p>
                      <a:pPr algn="r"/>
                      <a:r>
                        <a:rPr lang="de-DE" sz="1200" dirty="0">
                          <a:latin typeface="Arial" panose="020B0604020202020204" pitchFamily="34" charset="0"/>
                          <a:cs typeface="Arial" panose="020B0604020202020204" pitchFamily="34" charset="0"/>
                        </a:rPr>
                        <a:t>41,688</a:t>
                      </a:r>
                    </a:p>
                  </a:txBody>
                  <a:tcPr/>
                </a:tc>
                <a:tc>
                  <a:txBody>
                    <a:bodyPr/>
                    <a:lstStyle/>
                    <a:p>
                      <a:pPr algn="r"/>
                      <a:r>
                        <a:rPr lang="de-DE" sz="1200" dirty="0">
                          <a:latin typeface="Arial" panose="020B0604020202020204" pitchFamily="34" charset="0"/>
                          <a:cs typeface="Arial" panose="020B0604020202020204" pitchFamily="34" charset="0"/>
                        </a:rPr>
                        <a:t>52,114</a:t>
                      </a:r>
                    </a:p>
                  </a:txBody>
                  <a:tcPr/>
                </a:tc>
                <a:extLst>
                  <a:ext uri="{0D108BD9-81ED-4DB2-BD59-A6C34878D82A}">
                    <a16:rowId xmlns:a16="http://schemas.microsoft.com/office/drawing/2014/main" val="1595623865"/>
                  </a:ext>
                </a:extLst>
              </a:tr>
              <a:tr h="166612">
                <a:tc>
                  <a:txBody>
                    <a:bodyPr/>
                    <a:lstStyle/>
                    <a:p>
                      <a:pPr algn="l"/>
                      <a:r>
                        <a:rPr lang="de-DE" sz="1200" b="1" dirty="0">
                          <a:solidFill>
                            <a:schemeClr val="bg1"/>
                          </a:solidFill>
                          <a:latin typeface="Arial" panose="020B0604020202020204" pitchFamily="34" charset="0"/>
                          <a:cs typeface="Arial" panose="020B0604020202020204" pitchFamily="34" charset="0"/>
                        </a:rPr>
                        <a:t>15</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2,479</a:t>
                      </a:r>
                    </a:p>
                  </a:txBody>
                  <a:tcPr/>
                </a:tc>
                <a:tc>
                  <a:txBody>
                    <a:bodyPr/>
                    <a:lstStyle/>
                    <a:p>
                      <a:pPr algn="r"/>
                      <a:r>
                        <a:rPr lang="de-DE" sz="1200" dirty="0">
                          <a:latin typeface="Arial" panose="020B0604020202020204" pitchFamily="34" charset="0"/>
                          <a:cs typeface="Arial" panose="020B0604020202020204" pitchFamily="34" charset="0"/>
                        </a:rPr>
                        <a:t>4,083</a:t>
                      </a:r>
                    </a:p>
                  </a:txBody>
                  <a:tcPr/>
                </a:tc>
                <a:tc>
                  <a:txBody>
                    <a:bodyPr/>
                    <a:lstStyle/>
                    <a:p>
                      <a:pPr algn="r"/>
                      <a:r>
                        <a:rPr lang="de-DE" sz="1200" dirty="0">
                          <a:latin typeface="Arial" panose="020B0604020202020204" pitchFamily="34" charset="0"/>
                          <a:cs typeface="Arial" panose="020B0604020202020204" pitchFamily="34" charset="0"/>
                        </a:rPr>
                        <a:t>7,927</a:t>
                      </a:r>
                    </a:p>
                  </a:txBody>
                  <a:tcPr/>
                </a:tc>
                <a:tc>
                  <a:txBody>
                    <a:bodyPr/>
                    <a:lstStyle/>
                    <a:p>
                      <a:pPr algn="r"/>
                      <a:r>
                        <a:rPr lang="de-DE" sz="1200" dirty="0">
                          <a:latin typeface="Arial" panose="020B0604020202020204" pitchFamily="34" charset="0"/>
                          <a:cs typeface="Arial" panose="020B0604020202020204" pitchFamily="34" charset="0"/>
                        </a:rPr>
                        <a:t>14,940</a:t>
                      </a:r>
                    </a:p>
                  </a:txBody>
                  <a:tcPr/>
                </a:tc>
                <a:tc>
                  <a:txBody>
                    <a:bodyPr/>
                    <a:lstStyle/>
                    <a:p>
                      <a:pPr algn="r"/>
                      <a:r>
                        <a:rPr lang="de-DE" sz="1200" dirty="0">
                          <a:latin typeface="Arial" panose="020B0604020202020204" pitchFamily="34" charset="0"/>
                          <a:cs typeface="Arial" panose="020B0604020202020204" pitchFamily="34" charset="0"/>
                        </a:rPr>
                        <a:t>21,152</a:t>
                      </a:r>
                    </a:p>
                  </a:txBody>
                  <a:tcPr/>
                </a:tc>
                <a:tc>
                  <a:txBody>
                    <a:bodyPr/>
                    <a:lstStyle/>
                    <a:p>
                      <a:pPr algn="r"/>
                      <a:r>
                        <a:rPr lang="de-DE" sz="1200" dirty="0">
                          <a:latin typeface="Arial" panose="020B0604020202020204" pitchFamily="34" charset="0"/>
                          <a:cs typeface="Arial" panose="020B0604020202020204" pitchFamily="34" charset="0"/>
                        </a:rPr>
                        <a:t>23,995</a:t>
                      </a:r>
                    </a:p>
                  </a:txBody>
                  <a:tcPr/>
                </a:tc>
                <a:tc>
                  <a:txBody>
                    <a:bodyPr/>
                    <a:lstStyle/>
                    <a:p>
                      <a:pPr algn="r"/>
                      <a:r>
                        <a:rPr lang="de-DE" sz="1200" dirty="0">
                          <a:latin typeface="Arial" panose="020B0604020202020204" pitchFamily="34" charset="0"/>
                          <a:cs typeface="Arial" panose="020B0604020202020204" pitchFamily="34" charset="0"/>
                        </a:rPr>
                        <a:t>31,637</a:t>
                      </a:r>
                    </a:p>
                  </a:txBody>
                  <a:tcPr/>
                </a:tc>
                <a:tc>
                  <a:txBody>
                    <a:bodyPr/>
                    <a:lstStyle/>
                    <a:p>
                      <a:pPr algn="r"/>
                      <a:r>
                        <a:rPr lang="de-DE" sz="1200" dirty="0">
                          <a:latin typeface="Arial" panose="020B0604020202020204" pitchFamily="34" charset="0"/>
                          <a:cs typeface="Arial" panose="020B0604020202020204" pitchFamily="34" charset="0"/>
                        </a:rPr>
                        <a:t>40,172</a:t>
                      </a:r>
                    </a:p>
                  </a:txBody>
                  <a:tcPr/>
                </a:tc>
                <a:tc>
                  <a:txBody>
                    <a:bodyPr/>
                    <a:lstStyle/>
                    <a:p>
                      <a:pPr algn="r"/>
                      <a:r>
                        <a:rPr lang="de-DE" sz="1200" dirty="0">
                          <a:latin typeface="Arial" panose="020B0604020202020204" pitchFamily="34" charset="0"/>
                          <a:cs typeface="Arial" panose="020B0604020202020204" pitchFamily="34" charset="0"/>
                        </a:rPr>
                        <a:t>50,464</a:t>
                      </a:r>
                    </a:p>
                  </a:txBody>
                  <a:tcPr/>
                </a:tc>
                <a:extLst>
                  <a:ext uri="{0D108BD9-81ED-4DB2-BD59-A6C34878D82A}">
                    <a16:rowId xmlns:a16="http://schemas.microsoft.com/office/drawing/2014/main" val="3901533476"/>
                  </a:ext>
                </a:extLst>
              </a:tr>
              <a:tr h="166612">
                <a:tc>
                  <a:txBody>
                    <a:bodyPr/>
                    <a:lstStyle/>
                    <a:p>
                      <a:pPr algn="l"/>
                      <a:r>
                        <a:rPr lang="de-DE" sz="1200" b="1" dirty="0">
                          <a:solidFill>
                            <a:schemeClr val="bg1"/>
                          </a:solidFill>
                          <a:latin typeface="Arial" panose="020B0604020202020204" pitchFamily="34" charset="0"/>
                          <a:cs typeface="Arial" panose="020B0604020202020204" pitchFamily="34" charset="0"/>
                        </a:rPr>
                        <a:t>25</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2,397</a:t>
                      </a:r>
                    </a:p>
                  </a:txBody>
                  <a:tcPr/>
                </a:tc>
                <a:tc>
                  <a:txBody>
                    <a:bodyPr/>
                    <a:lstStyle/>
                    <a:p>
                      <a:pPr algn="r"/>
                      <a:r>
                        <a:rPr lang="de-DE" sz="1200" dirty="0">
                          <a:latin typeface="Arial" panose="020B0604020202020204" pitchFamily="34" charset="0"/>
                          <a:cs typeface="Arial" panose="020B0604020202020204" pitchFamily="34" charset="0"/>
                        </a:rPr>
                        <a:t>3,949</a:t>
                      </a:r>
                    </a:p>
                  </a:txBody>
                  <a:tcPr/>
                </a:tc>
                <a:tc>
                  <a:txBody>
                    <a:bodyPr/>
                    <a:lstStyle/>
                    <a:p>
                      <a:pPr algn="r"/>
                      <a:r>
                        <a:rPr lang="de-DE" sz="1200" dirty="0">
                          <a:latin typeface="Arial" panose="020B0604020202020204" pitchFamily="34" charset="0"/>
                          <a:cs typeface="Arial" panose="020B0604020202020204" pitchFamily="34" charset="0"/>
                        </a:rPr>
                        <a:t>7,671</a:t>
                      </a:r>
                    </a:p>
                  </a:txBody>
                  <a:tcPr/>
                </a:tc>
                <a:tc>
                  <a:txBody>
                    <a:bodyPr/>
                    <a:lstStyle/>
                    <a:p>
                      <a:pPr algn="r"/>
                      <a:r>
                        <a:rPr lang="de-DE" sz="1200" dirty="0">
                          <a:latin typeface="Arial" panose="020B0604020202020204" pitchFamily="34" charset="0"/>
                          <a:cs typeface="Arial" panose="020B0604020202020204" pitchFamily="34" charset="0"/>
                        </a:rPr>
                        <a:t>14,481</a:t>
                      </a:r>
                    </a:p>
                  </a:txBody>
                  <a:tcPr/>
                </a:tc>
                <a:tc>
                  <a:txBody>
                    <a:bodyPr/>
                    <a:lstStyle/>
                    <a:p>
                      <a:pPr algn="r"/>
                      <a:r>
                        <a:rPr lang="de-DE" sz="1200" dirty="0">
                          <a:latin typeface="Arial" panose="020B0604020202020204" pitchFamily="34" charset="0"/>
                          <a:cs typeface="Arial" panose="020B0604020202020204" pitchFamily="34" charset="0"/>
                        </a:rPr>
                        <a:t>20,536</a:t>
                      </a:r>
                    </a:p>
                  </a:txBody>
                  <a:tcPr/>
                </a:tc>
                <a:tc>
                  <a:txBody>
                    <a:bodyPr/>
                    <a:lstStyle/>
                    <a:p>
                      <a:pPr algn="r"/>
                      <a:r>
                        <a:rPr lang="de-DE" sz="1200" dirty="0">
                          <a:latin typeface="Arial" panose="020B0604020202020204" pitchFamily="34" charset="0"/>
                          <a:cs typeface="Arial" panose="020B0604020202020204" pitchFamily="34" charset="0"/>
                        </a:rPr>
                        <a:t>23,315</a:t>
                      </a:r>
                    </a:p>
                  </a:txBody>
                  <a:tcPr/>
                </a:tc>
                <a:tc>
                  <a:txBody>
                    <a:bodyPr/>
                    <a:lstStyle/>
                    <a:p>
                      <a:pPr algn="r"/>
                      <a:r>
                        <a:rPr lang="de-DE" sz="1200" dirty="0">
                          <a:latin typeface="Arial" panose="020B0604020202020204" pitchFamily="34" charset="0"/>
                          <a:cs typeface="Arial" panose="020B0604020202020204" pitchFamily="34" charset="0"/>
                        </a:rPr>
                        <a:t>30,811</a:t>
                      </a:r>
                    </a:p>
                  </a:txBody>
                  <a:tcPr/>
                </a:tc>
                <a:tc>
                  <a:txBody>
                    <a:bodyPr/>
                    <a:lstStyle/>
                    <a:p>
                      <a:pPr algn="r"/>
                      <a:r>
                        <a:rPr lang="de-DE" sz="1200" dirty="0">
                          <a:latin typeface="Arial" panose="020B0604020202020204" pitchFamily="34" charset="0"/>
                          <a:cs typeface="Arial" panose="020B0604020202020204" pitchFamily="34" charset="0"/>
                        </a:rPr>
                        <a:t>39,223</a:t>
                      </a:r>
                    </a:p>
                  </a:txBody>
                  <a:tcPr/>
                </a:tc>
                <a:tc>
                  <a:txBody>
                    <a:bodyPr/>
                    <a:lstStyle/>
                    <a:p>
                      <a:pPr algn="r"/>
                      <a:r>
                        <a:rPr lang="de-DE" sz="1200" dirty="0">
                          <a:latin typeface="Arial" panose="020B0604020202020204" pitchFamily="34" charset="0"/>
                          <a:cs typeface="Arial" panose="020B0604020202020204" pitchFamily="34" charset="0"/>
                        </a:rPr>
                        <a:t>49.422</a:t>
                      </a:r>
                    </a:p>
                  </a:txBody>
                  <a:tcPr/>
                </a:tc>
                <a:extLst>
                  <a:ext uri="{0D108BD9-81ED-4DB2-BD59-A6C34878D82A}">
                    <a16:rowId xmlns:a16="http://schemas.microsoft.com/office/drawing/2014/main" val="728371483"/>
                  </a:ext>
                </a:extLst>
              </a:tr>
            </a:tbl>
          </a:graphicData>
        </a:graphic>
      </p:graphicFrame>
      <p:cxnSp>
        <p:nvCxnSpPr>
          <p:cNvPr id="20" name="Gerade Verbindung mit Pfeil 19">
            <a:extLst>
              <a:ext uri="{FF2B5EF4-FFF2-40B4-BE49-F238E27FC236}">
                <a16:creationId xmlns:a16="http://schemas.microsoft.com/office/drawing/2014/main" id="{806F8804-D174-4D17-9957-F862521C5EDA}"/>
              </a:ext>
            </a:extLst>
          </p:cNvPr>
          <p:cNvCxnSpPr>
            <a:cxnSpLocks/>
          </p:cNvCxnSpPr>
          <p:nvPr/>
        </p:nvCxnSpPr>
        <p:spPr>
          <a:xfrm>
            <a:off x="1264326" y="4932997"/>
            <a:ext cx="19368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2EDED16E-08DC-440B-BB30-0AC9191050F0}"/>
              </a:ext>
            </a:extLst>
          </p:cNvPr>
          <p:cNvCxnSpPr>
            <a:cxnSpLocks/>
          </p:cNvCxnSpPr>
          <p:nvPr/>
        </p:nvCxnSpPr>
        <p:spPr>
          <a:xfrm>
            <a:off x="1614846" y="5024437"/>
            <a:ext cx="0" cy="18288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2" name="Textfeld 21">
            <a:extLst>
              <a:ext uri="{FF2B5EF4-FFF2-40B4-BE49-F238E27FC236}">
                <a16:creationId xmlns:a16="http://schemas.microsoft.com/office/drawing/2014/main" id="{DB073AA2-BA42-46DA-86E3-0FDBF49BFF71}"/>
              </a:ext>
            </a:extLst>
          </p:cNvPr>
          <p:cNvSpPr txBox="1"/>
          <p:nvPr/>
        </p:nvSpPr>
        <p:spPr>
          <a:xfrm>
            <a:off x="187386" y="4550784"/>
            <a:ext cx="11563626" cy="276999"/>
          </a:xfrm>
          <a:prstGeom prst="rect">
            <a:avLst/>
          </a:prstGeom>
          <a:noFill/>
        </p:spPr>
        <p:txBody>
          <a:bodyPr wrap="square" rtlCol="0">
            <a:spAutoFit/>
          </a:bodyPr>
          <a:lstStyle/>
          <a:p>
            <a:r>
              <a:rPr lang="de-DE" sz="1200" b="1" dirty="0">
                <a:latin typeface="Arial" panose="020B0604020202020204" pitchFamily="34" charset="0"/>
                <a:cs typeface="Arial" panose="020B0604020202020204" pitchFamily="34" charset="0"/>
              </a:rPr>
              <a:t>Wasserstoffdichten in Abhängigkeit von Druck und Temperatur in [kg/m³] bzw. [g/l], weitere Dichten unter: </a:t>
            </a:r>
            <a:r>
              <a:rPr lang="de-DE" sz="1200" b="1" i="1" u="sng" dirty="0">
                <a:latin typeface="Arial" panose="020B0604020202020204" pitchFamily="34" charset="0"/>
                <a:cs typeface="Arial" panose="020B0604020202020204" pitchFamily="34" charset="0"/>
                <a:hlinkClick r:id="rId7">
                  <a:snd r:embed="rId5" name="arrow.wav"/>
                </a:hlinkClick>
              </a:rPr>
              <a:t>NIST Chemistry </a:t>
            </a:r>
            <a:r>
              <a:rPr lang="de-DE" sz="1200" b="1" i="1" u="sng" dirty="0" err="1">
                <a:latin typeface="Arial" panose="020B0604020202020204" pitchFamily="34" charset="0"/>
                <a:cs typeface="Arial" panose="020B0604020202020204" pitchFamily="34" charset="0"/>
                <a:hlinkClick r:id="rId7">
                  <a:snd r:embed="rId5" name="arrow.wav"/>
                </a:hlinkClick>
              </a:rPr>
              <a:t>WebBook</a:t>
            </a:r>
            <a:r>
              <a:rPr lang="de-DE" sz="1200" b="1" i="1" u="sng" dirty="0">
                <a:latin typeface="Arial" panose="020B0604020202020204" pitchFamily="34" charset="0"/>
                <a:cs typeface="Arial" panose="020B0604020202020204" pitchFamily="34" charset="0"/>
                <a:hlinkClick r:id="rId7">
                  <a:snd r:embed="rId5" name="arrow.wav"/>
                </a:hlinkClick>
              </a:rPr>
              <a:t>  </a:t>
            </a:r>
            <a:endParaRPr lang="de-DE" sz="1200" b="1" i="1" u="sng" dirty="0">
              <a:latin typeface="Arial" panose="020B0604020202020204" pitchFamily="34" charset="0"/>
              <a:cs typeface="Arial" panose="020B0604020202020204" pitchFamily="34" charset="0"/>
            </a:endParaRPr>
          </a:p>
        </p:txBody>
      </p:sp>
      <p:pic>
        <p:nvPicPr>
          <p:cNvPr id="27" name="Grafik 26" descr="Cursor">
            <a:extLst>
              <a:ext uri="{FF2B5EF4-FFF2-40B4-BE49-F238E27FC236}">
                <a16:creationId xmlns:a16="http://schemas.microsoft.com/office/drawing/2014/main" id="{4E5997F3-5882-4893-8040-B225DDAB516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06039" y="4593432"/>
            <a:ext cx="223576" cy="223576"/>
          </a:xfrm>
          <a:prstGeom prst="rect">
            <a:avLst/>
          </a:prstGeom>
        </p:spPr>
      </p:pic>
      <mc:AlternateContent xmlns:mc="http://schemas.openxmlformats.org/markup-compatibility/2006" xmlns:a14="http://schemas.microsoft.com/office/drawing/2010/main">
        <mc:Choice Requires="a14">
          <p:sp>
            <p:nvSpPr>
              <p:cNvPr id="17" name="Rechteck 16">
                <a:extLst>
                  <a:ext uri="{FF2B5EF4-FFF2-40B4-BE49-F238E27FC236}">
                    <a16:creationId xmlns:a16="http://schemas.microsoft.com/office/drawing/2014/main" id="{AF73CC11-9E75-4541-9385-9783003F7027}"/>
                  </a:ext>
                </a:extLst>
              </p:cNvPr>
              <p:cNvSpPr/>
              <p:nvPr/>
            </p:nvSpPr>
            <p:spPr>
              <a:xfrm>
                <a:off x="265208" y="1920875"/>
                <a:ext cx="7651972" cy="117848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sSub>
                      <m:sSubPr>
                        <m:ctrlPr>
                          <a:rPr lang="de-DE" sz="1600" i="1" smtClean="0">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b="0" i="1" smtClean="0">
                            <a:latin typeface="Cambria Math" panose="02040503050406030204" pitchFamily="18" charset="0"/>
                          </a:rPr>
                          <m:t>𝑆𝑝𝑒𝑖𝑐h𝑒𝑟𝑏</m:t>
                        </m:r>
                        <m:r>
                          <a:rPr lang="de-DE" sz="1600" i="1">
                            <a:latin typeface="Cambria Math" panose="02040503050406030204" pitchFamily="18" charset="0"/>
                          </a:rPr>
                          <m:t>𝑒𝑑𝑎𝑟𝑓</m:t>
                        </m:r>
                      </m:sub>
                    </m:sSub>
                    <m:r>
                      <a:rPr lang="de-DE" sz="1600" i="1" smtClean="0">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smtClean="0">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𝑇𝑎𝑔𝑒</m:t>
                    </m:r>
                    <m:r>
                      <a:rPr lang="de-DE" sz="1600" b="0" i="1" smtClean="0">
                        <a:latin typeface="Cambria Math" panose="02040503050406030204" pitchFamily="18" charset="0"/>
                        <a:ea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𝑜h𝑛𝑒</m:t>
                    </m:r>
                    <m:r>
                      <a:rPr lang="de-DE" sz="1600" b="0" i="1" smtClean="0">
                        <a:latin typeface="Cambria Math" panose="02040503050406030204" pitchFamily="18" charset="0"/>
                        <a:ea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𝐴𝑏h𝑜𝑙𝑢𝑛𝑔</m:t>
                    </m:r>
                  </m:oMath>
                </a14:m>
                <a:r>
                  <a:rPr lang="de-DE" sz="1600" dirty="0">
                    <a:ea typeface="Cambria Math" panose="02040503050406030204" pitchFamily="18" charset="0"/>
                  </a:rPr>
                  <a:t> </a:t>
                </a:r>
                <a14:m>
                  <m:oMath xmlns:m="http://schemas.openxmlformats.org/officeDocument/2006/math">
                    <m:r>
                      <a:rPr lang="de-DE" sz="1600" i="1">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 </m:t>
                    </m:r>
                    <m:r>
                      <a:rPr lang="de-DE" sz="1600" i="1">
                        <a:latin typeface="Cambria Math" panose="02040503050406030204" pitchFamily="18" charset="0"/>
                        <a:ea typeface="Cambria Math" panose="02040503050406030204" pitchFamily="18" charset="0"/>
                      </a:rPr>
                      <m:t>𝑆𝑖𝑐h𝑒𝑟h𝑒𝑖𝑡𝑠𝑧𝑢𝑠𝑐h𝑙𝑎𝑔</m:t>
                    </m:r>
                    <m:r>
                      <a:rPr lang="de-DE" sz="1600" b="0" i="1" baseline="30000" smtClean="0">
                        <a:latin typeface="Cambria Math" panose="02040503050406030204" pitchFamily="18" charset="0"/>
                        <a:ea typeface="Cambria Math" panose="02040503050406030204" pitchFamily="18" charset="0"/>
                      </a:rPr>
                      <m:t>1</m:t>
                    </m:r>
                  </m:oMath>
                </a14:m>
                <a:endParaRPr lang="de-DE" sz="1600" baseline="30000" dirty="0">
                  <a:latin typeface="Arial" panose="020B0604020202020204" pitchFamily="34" charset="0"/>
                  <a:cs typeface="Arial" panose="020B0604020202020204" pitchFamily="34" charset="0"/>
                </a:endParaRPr>
              </a:p>
            </p:txBody>
          </p:sp>
        </mc:Choice>
        <mc:Fallback xmlns="">
          <p:sp>
            <p:nvSpPr>
              <p:cNvPr id="17" name="Rechteck 16">
                <a:extLst>
                  <a:ext uri="{FF2B5EF4-FFF2-40B4-BE49-F238E27FC236}">
                    <a16:creationId xmlns:a16="http://schemas.microsoft.com/office/drawing/2014/main" id="{AF73CC11-9E75-4541-9385-9783003F7027}"/>
                  </a:ext>
                </a:extLst>
              </p:cNvPr>
              <p:cNvSpPr>
                <a:spLocks noRot="1" noChangeAspect="1" noMove="1" noResize="1" noEditPoints="1" noAdjustHandles="1" noChangeArrowheads="1" noChangeShapeType="1" noTextEdit="1"/>
              </p:cNvSpPr>
              <p:nvPr/>
            </p:nvSpPr>
            <p:spPr>
              <a:xfrm>
                <a:off x="265208" y="1920875"/>
                <a:ext cx="7651972" cy="1178481"/>
              </a:xfrm>
              <a:prstGeom prst="rect">
                <a:avLst/>
              </a:prstGeom>
              <a:blipFill>
                <a:blip r:embed="rId10"/>
                <a:stretch>
                  <a:fillRect/>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8" name="Rechteck 17">
                <a:extLst>
                  <a:ext uri="{FF2B5EF4-FFF2-40B4-BE49-F238E27FC236}">
                    <a16:creationId xmlns:a16="http://schemas.microsoft.com/office/drawing/2014/main" id="{3BFF8192-7734-49DD-8A1F-0D8251C39DD7}"/>
                  </a:ext>
                </a:extLst>
              </p:cNvPr>
              <p:cNvSpPr/>
              <p:nvPr/>
            </p:nvSpPr>
            <p:spPr>
              <a:xfrm>
                <a:off x="294507" y="3223871"/>
                <a:ext cx="7651973" cy="1151279"/>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sz="1600" i="1" dirty="0">
                  <a:latin typeface="Cambria Math" panose="02040503050406030204" pitchFamily="18" charset="0"/>
                </a:endParaRPr>
              </a:p>
              <a:p>
                <a:pPr algn="ctr"/>
                <a14:m>
                  <m:oMathPara xmlns:m="http://schemas.openxmlformats.org/officeDocument/2006/math">
                    <m:oMathParaPr>
                      <m:jc m:val="center"/>
                    </m:oMathParaPr>
                    <m:oMath xmlns:m="http://schemas.openxmlformats.org/officeDocument/2006/math">
                      <m:sSub>
                        <m:sSubPr>
                          <m:ctrlPr>
                            <a:rPr lang="de-DE" sz="1600" i="1" smtClean="0">
                              <a:latin typeface="Cambria Math" panose="02040503050406030204" pitchFamily="18" charset="0"/>
                            </a:rPr>
                          </m:ctrlPr>
                        </m:sSubPr>
                        <m:e>
                          <m:r>
                            <a:rPr lang="de-DE" sz="1600" b="0" i="1" smtClean="0">
                              <a:latin typeface="Cambria Math" panose="02040503050406030204" pitchFamily="18" charset="0"/>
                            </a:rPr>
                            <m:t>𝑉</m:t>
                          </m:r>
                        </m:e>
                        <m:sub>
                          <m:r>
                            <a:rPr lang="de-DE" sz="1600" b="0" i="1" smtClean="0">
                              <a:latin typeface="Cambria Math" panose="02040503050406030204" pitchFamily="18" charset="0"/>
                            </a:rPr>
                            <m:t>𝐵𝑒h</m:t>
                          </m:r>
                          <m:r>
                            <a:rPr lang="de-DE" sz="1600" b="0" i="1" smtClean="0">
                              <a:latin typeface="Cambria Math" panose="02040503050406030204" pitchFamily="18" charset="0"/>
                            </a:rPr>
                            <m:t>ä</m:t>
                          </m:r>
                          <m:r>
                            <a:rPr lang="de-DE" sz="1600" b="0" i="1" smtClean="0">
                              <a:latin typeface="Cambria Math" panose="02040503050406030204" pitchFamily="18" charset="0"/>
                            </a:rPr>
                            <m:t>𝑙𝑡𝑒𝑟</m:t>
                          </m:r>
                          <m:r>
                            <a:rPr lang="de-DE" sz="1600" i="1">
                              <a:latin typeface="Cambria Math" panose="02040503050406030204" pitchFamily="18" charset="0"/>
                            </a:rPr>
                            <m:t>,   </m:t>
                          </m:r>
                          <m:r>
                            <a:rPr lang="de-DE" sz="1600" b="0" i="1" smtClean="0">
                              <a:latin typeface="Cambria Math" panose="02040503050406030204" pitchFamily="18" charset="0"/>
                            </a:rPr>
                            <m:t>𝑒𝑟𝑓𝑜𝑟𝑑𝑒𝑟𝑙𝑖𝑐h</m:t>
                          </m:r>
                        </m:sub>
                      </m:sSub>
                      <m:r>
                        <a:rPr lang="de-DE" sz="1600" i="1" smtClean="0">
                          <a:latin typeface="Cambria Math" panose="02040503050406030204" pitchFamily="18" charset="0"/>
                          <a:ea typeface="Cambria Math" panose="02040503050406030204" pitchFamily="18" charset="0"/>
                        </a:rPr>
                        <m:t>=</m:t>
                      </m:r>
                      <m:f>
                        <m:fPr>
                          <m:ctrlPr>
                            <a:rPr lang="de-DE" sz="1600" i="1" smtClean="0">
                              <a:latin typeface="Cambria Math" panose="02040503050406030204" pitchFamily="18" charset="0"/>
                              <a:ea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𝑆𝑝𝑒𝑖𝑐h𝑒𝑟𝑏𝑒𝑑𝑎𝑟𝑓</m:t>
                              </m:r>
                            </m:sub>
                          </m:sSub>
                        </m:num>
                        <m:den>
                          <m:r>
                            <a:rPr lang="de-DE" sz="1600" b="0" i="1" smtClean="0">
                              <a:latin typeface="Cambria Math" panose="02040503050406030204" pitchFamily="18" charset="0"/>
                              <a:ea typeface="Cambria Math" panose="02040503050406030204" pitchFamily="18" charset="0"/>
                            </a:rPr>
                            <m:t>(</m:t>
                          </m:r>
                          <m:sSub>
                            <m:sSubPr>
                              <m:ctrlPr>
                                <a:rPr lang="de-DE" sz="1600" b="0" i="1" smtClean="0">
                                  <a:latin typeface="Cambria Math" panose="02040503050406030204" pitchFamily="18" charset="0"/>
                                  <a:ea typeface="Cambria Math" panose="02040503050406030204" pitchFamily="18" charset="0"/>
                                </a:rPr>
                              </m:ctrlPr>
                            </m:sSubPr>
                            <m:e>
                              <m:r>
                                <a:rPr lang="de-DE" sz="1600" b="0" i="1" smtClean="0">
                                  <a:latin typeface="Cambria Math" panose="02040503050406030204" pitchFamily="18" charset="0"/>
                                  <a:ea typeface="Cambria Math" panose="02040503050406030204" pitchFamily="18" charset="0"/>
                                  <a:sym typeface="Symbol" panose="05050102010706020507" pitchFamily="18" charset="2"/>
                                </a:rPr>
                                <m:t></m:t>
                              </m:r>
                            </m:e>
                            <m:sub>
                              <m:r>
                                <a:rPr lang="de-DE" sz="1600" b="0" i="1" smtClean="0">
                                  <a:latin typeface="Cambria Math" panose="02040503050406030204" pitchFamily="18" charset="0"/>
                                  <a:ea typeface="Cambria Math" panose="02040503050406030204" pitchFamily="18" charset="0"/>
                                </a:rPr>
                                <m:t>𝑇</m:t>
                              </m:r>
                              <m:r>
                                <a:rPr lang="de-DE" sz="1600" b="0" i="1" smtClean="0">
                                  <a:latin typeface="Cambria Math" panose="02040503050406030204" pitchFamily="18" charset="0"/>
                                  <a:ea typeface="Cambria Math" panose="02040503050406030204" pitchFamily="18" charset="0"/>
                                </a:rPr>
                                <m:t>,   </m:t>
                              </m:r>
                              <m:sSub>
                                <m:sSubPr>
                                  <m:ctrlPr>
                                    <a:rPr lang="de-DE" sz="1600" b="0" i="1" smtClean="0">
                                      <a:latin typeface="Cambria Math" panose="02040503050406030204" pitchFamily="18" charset="0"/>
                                      <a:ea typeface="Cambria Math" panose="02040503050406030204" pitchFamily="18" charset="0"/>
                                    </a:rPr>
                                  </m:ctrlPr>
                                </m:sSubPr>
                                <m:e>
                                  <m:r>
                                    <a:rPr lang="de-DE" sz="1600" b="0" i="1" smtClean="0">
                                      <a:latin typeface="Cambria Math" panose="02040503050406030204" pitchFamily="18" charset="0"/>
                                      <a:ea typeface="Cambria Math" panose="02040503050406030204" pitchFamily="18" charset="0"/>
                                    </a:rPr>
                                    <m:t>𝑃</m:t>
                                  </m:r>
                                </m:e>
                                <m:sub>
                                  <m:r>
                                    <a:rPr lang="de-DE" sz="1600" b="0" i="1" smtClean="0">
                                      <a:latin typeface="Cambria Math" panose="02040503050406030204" pitchFamily="18" charset="0"/>
                                      <a:ea typeface="Cambria Math" panose="02040503050406030204" pitchFamily="18" charset="0"/>
                                    </a:rPr>
                                    <m:t>𝑚𝑎𝑥</m:t>
                                  </m:r>
                                </m:sub>
                              </m:sSub>
                            </m:sub>
                          </m:sSub>
                          <m:r>
                            <a:rPr lang="de-DE" sz="1600" b="0" i="1" smtClean="0">
                              <a:latin typeface="Cambria Math" panose="02040503050406030204" pitchFamily="18" charset="0"/>
                              <a:ea typeface="Cambria Math" panose="02040503050406030204" pitchFamily="18" charset="0"/>
                            </a:rPr>
                            <m:t>−</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sym typeface="Symbol" panose="05050102010706020507" pitchFamily="18" charset="2"/>
                                </a:rPr>
                                <m:t></m:t>
                              </m:r>
                            </m:e>
                            <m:sub>
                              <m:r>
                                <a:rPr lang="de-DE" sz="1600" i="1">
                                  <a:latin typeface="Cambria Math" panose="02040503050406030204" pitchFamily="18" charset="0"/>
                                  <a:ea typeface="Cambria Math" panose="02040503050406030204" pitchFamily="18" charset="0"/>
                                </a:rPr>
                                <m:t>𝑇</m:t>
                              </m:r>
                              <m:r>
                                <a:rPr lang="de-DE" sz="1600" i="1">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𝑃</m:t>
                                  </m:r>
                                </m:e>
                                <m:sub>
                                  <m:r>
                                    <a:rPr lang="de-DE" sz="1600" b="0" i="1" smtClean="0">
                                      <a:latin typeface="Cambria Math" panose="02040503050406030204" pitchFamily="18" charset="0"/>
                                      <a:ea typeface="Cambria Math" panose="02040503050406030204" pitchFamily="18" charset="0"/>
                                    </a:rPr>
                                    <m:t>𝐺𝑟𝑒𝑛𝑧</m:t>
                                  </m:r>
                                </m:sub>
                              </m:sSub>
                            </m:sub>
                          </m:sSub>
                          <m:r>
                            <a:rPr lang="de-DE" sz="1600" b="0" i="1" smtClean="0">
                              <a:latin typeface="Cambria Math" panose="02040503050406030204" pitchFamily="18" charset="0"/>
                              <a:ea typeface="Cambria Math" panose="02040503050406030204" pitchFamily="18" charset="0"/>
                            </a:rPr>
                            <m:t>)</m:t>
                          </m:r>
                        </m:den>
                      </m:f>
                    </m:oMath>
                  </m:oMathPara>
                </a14:m>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p:txBody>
          </p:sp>
        </mc:Choice>
        <mc:Fallback xmlns="">
          <p:sp>
            <p:nvSpPr>
              <p:cNvPr id="18" name="Rechteck 17">
                <a:extLst>
                  <a:ext uri="{FF2B5EF4-FFF2-40B4-BE49-F238E27FC236}">
                    <a16:creationId xmlns:a16="http://schemas.microsoft.com/office/drawing/2014/main" id="{3BFF8192-7734-49DD-8A1F-0D8251C39DD7}"/>
                  </a:ext>
                </a:extLst>
              </p:cNvPr>
              <p:cNvSpPr>
                <a:spLocks noRot="1" noChangeAspect="1" noMove="1" noResize="1" noEditPoints="1" noAdjustHandles="1" noChangeArrowheads="1" noChangeShapeType="1" noTextEdit="1"/>
              </p:cNvSpPr>
              <p:nvPr/>
            </p:nvSpPr>
            <p:spPr>
              <a:xfrm>
                <a:off x="294507" y="3223871"/>
                <a:ext cx="7651973" cy="1151279"/>
              </a:xfrm>
              <a:prstGeom prst="rect">
                <a:avLst/>
              </a:prstGeom>
              <a:blipFill>
                <a:blip r:embed="rId11"/>
                <a:stretch>
                  <a:fillRect/>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9" name="Rechteck 18">
                <a:extLst>
                  <a:ext uri="{FF2B5EF4-FFF2-40B4-BE49-F238E27FC236}">
                    <a16:creationId xmlns:a16="http://schemas.microsoft.com/office/drawing/2014/main" id="{0BAFDB48-E5E1-4DE0-94DF-13D5BA1AB187}"/>
                  </a:ext>
                </a:extLst>
              </p:cNvPr>
              <p:cNvSpPr/>
              <p:nvPr/>
            </p:nvSpPr>
            <p:spPr>
              <a:xfrm>
                <a:off x="8138161" y="1920876"/>
                <a:ext cx="3759332" cy="2460383"/>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14:m>
                  <m:oMath xmlns:m="http://schemas.openxmlformats.org/officeDocument/2006/math">
                    <m:sSub>
                      <m:sSubPr>
                        <m:ctrlPr>
                          <a:rPr lang="de-DE" sz="1100" i="1" smtClean="0">
                            <a:latin typeface="Cambria Math" panose="02040503050406030204" pitchFamily="18" charset="0"/>
                          </a:rPr>
                        </m:ctrlPr>
                      </m:sSubPr>
                      <m:e>
                        <m:r>
                          <a:rPr lang="de-DE" sz="1100" i="1">
                            <a:latin typeface="Cambria Math" panose="02040503050406030204" pitchFamily="18" charset="0"/>
                          </a:rPr>
                          <m:t>𝑚</m:t>
                        </m:r>
                      </m:e>
                      <m:sub>
                        <m:sSub>
                          <m:sSubPr>
                            <m:ctrlPr>
                              <a:rPr lang="de-DE" sz="1100" i="1">
                                <a:latin typeface="Cambria Math" panose="02040503050406030204" pitchFamily="18" charset="0"/>
                              </a:rPr>
                            </m:ctrlPr>
                          </m:sSubPr>
                          <m:e>
                            <m:r>
                              <a:rPr lang="de-DE" sz="1100" i="1">
                                <a:latin typeface="Cambria Math" panose="02040503050406030204" pitchFamily="18" charset="0"/>
                              </a:rPr>
                              <m:t>𝐻</m:t>
                            </m:r>
                          </m:e>
                          <m:sub>
                            <m:r>
                              <a:rPr lang="de-DE" sz="1100" i="1">
                                <a:latin typeface="Cambria Math" panose="02040503050406030204" pitchFamily="18" charset="0"/>
                              </a:rPr>
                              <m:t>2</m:t>
                            </m:r>
                          </m:sub>
                        </m:sSub>
                        <m:r>
                          <a:rPr lang="de-DE" sz="1100" i="1">
                            <a:latin typeface="Cambria Math" panose="02040503050406030204" pitchFamily="18" charset="0"/>
                          </a:rPr>
                          <m:t>,   </m:t>
                        </m:r>
                        <m:r>
                          <a:rPr lang="de-DE" sz="1100" i="1">
                            <a:latin typeface="Cambria Math" panose="02040503050406030204" pitchFamily="18" charset="0"/>
                          </a:rPr>
                          <m:t>𝑆𝑝𝑒𝑖𝑐h𝑒𝑟𝑏𝑒𝑑𝑎𝑟𝑓</m:t>
                        </m:r>
                      </m:sub>
                    </m:sSub>
                  </m:oMath>
                </a14:m>
                <a:r>
                  <a:rPr lang="de-DE" sz="1050" dirty="0">
                    <a:latin typeface="Arial" panose="020B0604020202020204" pitchFamily="34" charset="0"/>
                    <a:cs typeface="Arial" panose="020B0604020202020204" pitchFamily="34" charset="0"/>
                  </a:rPr>
                  <a:t>: erforderliche, nutzbare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-Menge</a:t>
                </a:r>
              </a:p>
              <a:p>
                <a:endParaRPr lang="de-DE" sz="1050" dirty="0">
                  <a:latin typeface="Arial" panose="020B0604020202020204" pitchFamily="34" charset="0"/>
                  <a:cs typeface="Arial" panose="020B0604020202020204" pitchFamily="34" charset="0"/>
                </a:endParaRPr>
              </a:p>
              <a:p>
                <a14:m>
                  <m:oMath xmlns:m="http://schemas.openxmlformats.org/officeDocument/2006/math">
                    <m:sSub>
                      <m:sSubPr>
                        <m:ctrlPr>
                          <a:rPr lang="de-DE" sz="1050" i="1">
                            <a:latin typeface="Cambria Math" panose="02040503050406030204" pitchFamily="18" charset="0"/>
                          </a:rPr>
                        </m:ctrlPr>
                      </m:sSubPr>
                      <m:e>
                        <m:r>
                          <a:rPr lang="de-DE" sz="1050" i="1">
                            <a:latin typeface="Cambria Math" panose="02040503050406030204" pitchFamily="18" charset="0"/>
                          </a:rPr>
                          <m:t>𝑚</m:t>
                        </m:r>
                      </m:e>
                      <m:sub>
                        <m:sSub>
                          <m:sSubPr>
                            <m:ctrlPr>
                              <a:rPr lang="de-DE" sz="1050" i="1">
                                <a:latin typeface="Cambria Math" panose="02040503050406030204" pitchFamily="18" charset="0"/>
                              </a:rPr>
                            </m:ctrlPr>
                          </m:sSubPr>
                          <m:e>
                            <m:r>
                              <a:rPr lang="de-DE" sz="1050" i="1">
                                <a:latin typeface="Cambria Math" panose="02040503050406030204" pitchFamily="18" charset="0"/>
                              </a:rPr>
                              <m:t>𝐻</m:t>
                            </m:r>
                          </m:e>
                          <m:sub>
                            <m:r>
                              <a:rPr lang="de-DE" sz="1050" i="1">
                                <a:latin typeface="Cambria Math" panose="02040503050406030204" pitchFamily="18" charset="0"/>
                              </a:rPr>
                              <m:t>2</m:t>
                            </m:r>
                          </m:sub>
                        </m:sSub>
                        <m:r>
                          <a:rPr lang="de-DE" sz="1050" i="1">
                            <a:latin typeface="Cambria Math" panose="02040503050406030204" pitchFamily="18" charset="0"/>
                          </a:rPr>
                          <m:t>,   </m:t>
                        </m:r>
                        <m:r>
                          <a:rPr lang="de-DE" sz="1050" i="1">
                            <a:latin typeface="Cambria Math" panose="02040503050406030204" pitchFamily="18" charset="0"/>
                          </a:rPr>
                          <m:t>𝐵𝑒𝑑𝑎𝑟𝑓</m:t>
                        </m:r>
                        <m:r>
                          <a:rPr lang="de-DE" sz="1050" i="1">
                            <a:latin typeface="Cambria Math" panose="02040503050406030204" pitchFamily="18" charset="0"/>
                          </a:rPr>
                          <m:t>,   </m:t>
                        </m:r>
                        <m:r>
                          <a:rPr lang="de-DE" sz="1050" i="1">
                            <a:latin typeface="Cambria Math" panose="02040503050406030204" pitchFamily="18" charset="0"/>
                          </a:rPr>
                          <m:t>𝑑</m:t>
                        </m:r>
                      </m:sub>
                    </m:sSub>
                  </m:oMath>
                </a14:m>
                <a:r>
                  <a:rPr lang="de-DE" sz="1050" dirty="0">
                    <a:latin typeface="Arial" panose="020B0604020202020204" pitchFamily="34" charset="0"/>
                    <a:cs typeface="Arial" panose="020B0604020202020204" pitchFamily="34" charset="0"/>
                  </a:rPr>
                  <a:t>: täglicher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-Bedarf d. Anwendung</a:t>
                </a:r>
              </a:p>
              <a:p>
                <a:endParaRPr lang="de-DE" sz="1050" dirty="0">
                  <a:latin typeface="Arial" panose="020B0604020202020204" pitchFamily="34" charset="0"/>
                  <a:cs typeface="Arial" panose="020B0604020202020204" pitchFamily="34" charset="0"/>
                </a:endParaRPr>
              </a:p>
              <a:p>
                <a:endParaRPr lang="de-DE" sz="1050" dirty="0">
                  <a:latin typeface="Arial" panose="020B0604020202020204" pitchFamily="34" charset="0"/>
                  <a:cs typeface="Arial" panose="020B0604020202020204" pitchFamily="34" charset="0"/>
                </a:endParaRPr>
              </a:p>
              <a:p>
                <a:pPr marL="1252538" indent="-1252538">
                  <a:tabLst>
                    <a:tab pos="1252538" algn="l"/>
                  </a:tabLst>
                </a:pPr>
                <a14:m>
                  <m:oMath xmlns:m="http://schemas.openxmlformats.org/officeDocument/2006/math">
                    <m:sSub>
                      <m:sSubPr>
                        <m:ctrlPr>
                          <a:rPr lang="de-DE" sz="1050" i="1" smtClean="0">
                            <a:latin typeface="Cambria Math" panose="02040503050406030204" pitchFamily="18" charset="0"/>
                          </a:rPr>
                        </m:ctrlPr>
                      </m:sSubPr>
                      <m:e>
                        <m:r>
                          <a:rPr lang="de-DE" sz="1050" i="1">
                            <a:latin typeface="Cambria Math" panose="02040503050406030204" pitchFamily="18" charset="0"/>
                          </a:rPr>
                          <m:t>𝑉</m:t>
                        </m:r>
                      </m:e>
                      <m:sub>
                        <m:r>
                          <a:rPr lang="de-DE" sz="1050" i="1">
                            <a:latin typeface="Cambria Math" panose="02040503050406030204" pitchFamily="18" charset="0"/>
                          </a:rPr>
                          <m:t>𝐵𝑒h</m:t>
                        </m:r>
                        <m:r>
                          <a:rPr lang="de-DE" sz="1050" i="1">
                            <a:latin typeface="Cambria Math" panose="02040503050406030204" pitchFamily="18" charset="0"/>
                          </a:rPr>
                          <m:t>ä</m:t>
                        </m:r>
                        <m:r>
                          <a:rPr lang="de-DE" sz="1050" i="1">
                            <a:latin typeface="Cambria Math" panose="02040503050406030204" pitchFamily="18" charset="0"/>
                          </a:rPr>
                          <m:t>𝑙𝑡𝑒𝑟</m:t>
                        </m:r>
                        <m:r>
                          <a:rPr lang="de-DE" sz="1050" i="1">
                            <a:latin typeface="Cambria Math" panose="02040503050406030204" pitchFamily="18" charset="0"/>
                          </a:rPr>
                          <m:t>,   </m:t>
                        </m:r>
                        <m:r>
                          <a:rPr lang="de-DE" sz="1050" b="0" i="1" smtClean="0">
                            <a:latin typeface="Cambria Math" panose="02040503050406030204" pitchFamily="18" charset="0"/>
                          </a:rPr>
                          <m:t>𝑒𝑟𝑓𝑜𝑟𝑑𝑒𝑟𝑙𝑖𝑐h</m:t>
                        </m:r>
                      </m:sub>
                    </m:sSub>
                  </m:oMath>
                </a14:m>
                <a:r>
                  <a:rPr lang="de-DE" sz="1050" dirty="0">
                    <a:latin typeface="Arial" panose="020B0604020202020204" pitchFamily="34" charset="0"/>
                    <a:cs typeface="Arial" panose="020B0604020202020204" pitchFamily="34" charset="0"/>
                  </a:rPr>
                  <a:t>: erforderliches Behältervolumen in Abhängigkeit der Entleerungsgrenze</a:t>
                </a:r>
                <a:r>
                  <a:rPr lang="de-DE" sz="1050" baseline="30000" dirty="0">
                    <a:latin typeface="Arial" panose="020B0604020202020204" pitchFamily="34" charset="0"/>
                    <a:cs typeface="Arial" panose="020B0604020202020204" pitchFamily="34" charset="0"/>
                  </a:rPr>
                  <a:t>2</a:t>
                </a:r>
              </a:p>
              <a:p>
                <a:pPr marL="982663" indent="-982663"/>
                <a:endParaRPr lang="de-DE" sz="1050" dirty="0">
                  <a:latin typeface="Arial" panose="020B0604020202020204" pitchFamily="34" charset="0"/>
                  <a:cs typeface="Arial" panose="020B0604020202020204" pitchFamily="34" charset="0"/>
                </a:endParaRPr>
              </a:p>
              <a:p>
                <a:pPr marL="982663" indent="-982663"/>
                <a14:m>
                  <m:oMath xmlns:m="http://schemas.openxmlformats.org/officeDocument/2006/math">
                    <m:sSub>
                      <m:sSubPr>
                        <m:ctrlPr>
                          <a:rPr lang="de-DE" sz="1050" i="1" smtClean="0">
                            <a:latin typeface="Cambria Math" panose="02040503050406030204" pitchFamily="18" charset="0"/>
                            <a:cs typeface="Arial" panose="020B0604020202020204" pitchFamily="34" charset="0"/>
                          </a:rPr>
                        </m:ctrlPr>
                      </m:sSubPr>
                      <m:e>
                        <m:r>
                          <a:rPr lang="de-DE" sz="1050" i="1" smtClean="0">
                            <a:latin typeface="Cambria Math" panose="02040503050406030204" pitchFamily="18" charset="0"/>
                            <a:cs typeface="Arial" panose="020B0604020202020204" pitchFamily="34" charset="0"/>
                            <a:sym typeface="Symbol" panose="05050102010706020507" pitchFamily="18" charset="2"/>
                          </a:rPr>
                          <m:t></m:t>
                        </m:r>
                      </m:e>
                      <m:sub>
                        <m:r>
                          <a:rPr lang="de-DE" sz="1050" b="0" i="1" smtClean="0">
                            <a:latin typeface="Cambria Math" panose="02040503050406030204" pitchFamily="18" charset="0"/>
                            <a:cs typeface="Arial" panose="020B0604020202020204" pitchFamily="34" charset="0"/>
                          </a:rPr>
                          <m:t>𝑇</m:t>
                        </m:r>
                        <m:r>
                          <a:rPr lang="de-DE" sz="1050" b="0" i="1" smtClean="0">
                            <a:latin typeface="Cambria Math" panose="02040503050406030204" pitchFamily="18" charset="0"/>
                            <a:cs typeface="Arial" panose="020B0604020202020204" pitchFamily="34" charset="0"/>
                          </a:rPr>
                          <m:t>, </m:t>
                        </m:r>
                        <m:sSub>
                          <m:sSubPr>
                            <m:ctrlPr>
                              <a:rPr lang="de-DE" sz="1050" b="0" i="1" smtClean="0">
                                <a:latin typeface="Cambria Math" panose="02040503050406030204" pitchFamily="18" charset="0"/>
                                <a:cs typeface="Arial" panose="020B0604020202020204" pitchFamily="34" charset="0"/>
                              </a:rPr>
                            </m:ctrlPr>
                          </m:sSubPr>
                          <m:e>
                            <m:r>
                              <a:rPr lang="de-DE" sz="1050" b="0" i="1" smtClean="0">
                                <a:latin typeface="Cambria Math" panose="02040503050406030204" pitchFamily="18" charset="0"/>
                                <a:cs typeface="Arial" panose="020B0604020202020204" pitchFamily="34" charset="0"/>
                              </a:rPr>
                              <m:t> </m:t>
                            </m:r>
                            <m:r>
                              <a:rPr lang="de-DE" sz="1050" b="0" i="1" smtClean="0">
                                <a:latin typeface="Cambria Math" panose="02040503050406030204" pitchFamily="18" charset="0"/>
                                <a:cs typeface="Arial" panose="020B0604020202020204" pitchFamily="34" charset="0"/>
                              </a:rPr>
                              <m:t>𝑃</m:t>
                            </m:r>
                          </m:e>
                          <m:sub>
                            <m:r>
                              <a:rPr lang="de-DE" sz="1050" b="0" i="1" smtClean="0">
                                <a:latin typeface="Cambria Math" panose="02040503050406030204" pitchFamily="18" charset="0"/>
                                <a:cs typeface="Arial" panose="020B0604020202020204" pitchFamily="34" charset="0"/>
                              </a:rPr>
                              <m:t>𝑚𝑎𝑥</m:t>
                            </m:r>
                          </m:sub>
                        </m:sSub>
                      </m:sub>
                    </m:sSub>
                    <m:r>
                      <a:rPr lang="de-DE" sz="1050" b="0" i="1" smtClean="0">
                        <a:latin typeface="Cambria Math" panose="02040503050406030204" pitchFamily="18" charset="0"/>
                        <a:cs typeface="Arial" panose="020B0604020202020204" pitchFamily="34" charset="0"/>
                      </a:rPr>
                      <m:t>: </m:t>
                    </m:r>
                  </m:oMath>
                </a14:m>
                <a:r>
                  <a:rPr lang="de-DE" sz="1050" dirty="0">
                    <a:latin typeface="Arial" panose="020B0604020202020204" pitchFamily="34" charset="0"/>
                    <a:cs typeface="Arial" panose="020B0604020202020204" pitchFamily="34" charset="0"/>
                  </a:rPr>
                  <a:t>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-Dichte bei maximalem Speicherdruck </a:t>
                </a:r>
              </a:p>
              <a:p>
                <a:pPr marL="982663" indent="-982663"/>
                <a:endParaRPr lang="de-DE" sz="1050" dirty="0">
                  <a:latin typeface="Arial" panose="020B0604020202020204" pitchFamily="34" charset="0"/>
                  <a:cs typeface="Arial" panose="020B0604020202020204" pitchFamily="34" charset="0"/>
                </a:endParaRPr>
              </a:p>
              <a:p>
                <a:pPr marL="625475" indent="-625475"/>
                <a14:m>
                  <m:oMath xmlns:m="http://schemas.openxmlformats.org/officeDocument/2006/math">
                    <m:sSub>
                      <m:sSubPr>
                        <m:ctrlPr>
                          <a:rPr lang="de-DE" sz="1050" i="1">
                            <a:latin typeface="Cambria Math" panose="02040503050406030204" pitchFamily="18" charset="0"/>
                            <a:cs typeface="Arial" panose="020B0604020202020204" pitchFamily="34" charset="0"/>
                          </a:rPr>
                        </m:ctrlPr>
                      </m:sSubPr>
                      <m:e>
                        <m:r>
                          <a:rPr lang="de-DE" sz="1050" i="1">
                            <a:latin typeface="Cambria Math" panose="02040503050406030204" pitchFamily="18" charset="0"/>
                            <a:cs typeface="Arial" panose="020B0604020202020204" pitchFamily="34" charset="0"/>
                            <a:sym typeface="Symbol" panose="05050102010706020507" pitchFamily="18" charset="2"/>
                          </a:rPr>
                          <m:t></m:t>
                        </m:r>
                      </m:e>
                      <m:sub>
                        <m:r>
                          <a:rPr lang="de-DE" sz="1050" i="1">
                            <a:latin typeface="Cambria Math" panose="02040503050406030204" pitchFamily="18" charset="0"/>
                            <a:cs typeface="Arial" panose="020B0604020202020204" pitchFamily="34" charset="0"/>
                          </a:rPr>
                          <m:t>𝑇</m:t>
                        </m:r>
                        <m:r>
                          <a:rPr lang="de-DE" sz="1050" i="1">
                            <a:latin typeface="Cambria Math" panose="02040503050406030204" pitchFamily="18" charset="0"/>
                            <a:cs typeface="Arial" panose="020B0604020202020204" pitchFamily="34" charset="0"/>
                          </a:rPr>
                          <m:t>, </m:t>
                        </m:r>
                        <m:sSub>
                          <m:sSubPr>
                            <m:ctrlPr>
                              <a:rPr lang="de-DE" sz="1050" i="1">
                                <a:latin typeface="Cambria Math" panose="02040503050406030204" pitchFamily="18" charset="0"/>
                                <a:cs typeface="Arial" panose="020B0604020202020204" pitchFamily="34" charset="0"/>
                              </a:rPr>
                            </m:ctrlPr>
                          </m:sSubPr>
                          <m:e>
                            <m:r>
                              <a:rPr lang="de-DE" sz="1050" i="1">
                                <a:latin typeface="Cambria Math" panose="02040503050406030204" pitchFamily="18" charset="0"/>
                                <a:cs typeface="Arial" panose="020B0604020202020204" pitchFamily="34" charset="0"/>
                              </a:rPr>
                              <m:t> </m:t>
                            </m:r>
                            <m:r>
                              <a:rPr lang="de-DE" sz="1050" i="1">
                                <a:latin typeface="Cambria Math" panose="02040503050406030204" pitchFamily="18" charset="0"/>
                                <a:cs typeface="Arial" panose="020B0604020202020204" pitchFamily="34" charset="0"/>
                              </a:rPr>
                              <m:t>𝑃</m:t>
                            </m:r>
                          </m:e>
                          <m:sub>
                            <m:r>
                              <a:rPr lang="de-DE" sz="1050" b="0" i="1" smtClean="0">
                                <a:latin typeface="Cambria Math" panose="02040503050406030204" pitchFamily="18" charset="0"/>
                                <a:cs typeface="Arial" panose="020B0604020202020204" pitchFamily="34" charset="0"/>
                              </a:rPr>
                              <m:t>𝐺𝑟𝑒𝑛𝑧</m:t>
                            </m:r>
                          </m:sub>
                        </m:sSub>
                      </m:sub>
                    </m:sSub>
                    <m:r>
                      <a:rPr lang="de-DE" sz="1050" b="0" i="1" smtClean="0">
                        <a:latin typeface="Cambria Math" panose="02040503050406030204" pitchFamily="18" charset="0"/>
                        <a:cs typeface="Arial" panose="020B0604020202020204" pitchFamily="34" charset="0"/>
                      </a:rPr>
                      <m:t>:</m:t>
                    </m:r>
                  </m:oMath>
                </a14:m>
                <a:r>
                  <a:rPr lang="de-DE" sz="1050" dirty="0">
                    <a:latin typeface="Arial" panose="020B0604020202020204" pitchFamily="34" charset="0"/>
                    <a:cs typeface="Arial" panose="020B0604020202020204" pitchFamily="34" charset="0"/>
                  </a:rPr>
                  <a:t>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-Dichte bei Grenzdruck, der nicht unterschritten wird (Entleerungsgrenze)</a:t>
                </a:r>
              </a:p>
              <a:p>
                <a:pPr marL="982663" indent="-982663"/>
                <a:endParaRPr lang="de-DE" sz="1050" dirty="0">
                  <a:latin typeface="Arial" panose="020B0604020202020204" pitchFamily="34" charset="0"/>
                  <a:cs typeface="Arial" panose="020B0604020202020204" pitchFamily="34" charset="0"/>
                </a:endParaRPr>
              </a:p>
              <a:p>
                <a:pPr marL="982663" indent="-982663"/>
                <a:endParaRPr lang="de-DE" sz="1050" dirty="0">
                  <a:latin typeface="Arial" panose="020B0604020202020204" pitchFamily="34" charset="0"/>
                  <a:cs typeface="Arial" panose="020B0604020202020204" pitchFamily="34" charset="0"/>
                </a:endParaRPr>
              </a:p>
              <a:p>
                <a:pPr algn="ctr"/>
                <a:endParaRPr lang="de-DE" sz="1050" dirty="0">
                  <a:latin typeface="Arial" panose="020B0604020202020204" pitchFamily="34" charset="0"/>
                  <a:cs typeface="Arial" panose="020B0604020202020204" pitchFamily="34" charset="0"/>
                </a:endParaRPr>
              </a:p>
              <a:p>
                <a:pPr algn="ctr"/>
                <a:endParaRPr lang="de-DE" sz="1050" dirty="0">
                  <a:latin typeface="Arial" panose="020B0604020202020204" pitchFamily="34" charset="0"/>
                  <a:cs typeface="Arial" panose="020B0604020202020204" pitchFamily="34" charset="0"/>
                </a:endParaRPr>
              </a:p>
            </p:txBody>
          </p:sp>
        </mc:Choice>
        <mc:Fallback xmlns="">
          <p:sp>
            <p:nvSpPr>
              <p:cNvPr id="19" name="Rechteck 18">
                <a:extLst>
                  <a:ext uri="{FF2B5EF4-FFF2-40B4-BE49-F238E27FC236}">
                    <a16:creationId xmlns:a16="http://schemas.microsoft.com/office/drawing/2014/main" id="{0BAFDB48-E5E1-4DE0-94DF-13D5BA1AB187}"/>
                  </a:ext>
                </a:extLst>
              </p:cNvPr>
              <p:cNvSpPr>
                <a:spLocks noRot="1" noChangeAspect="1" noMove="1" noResize="1" noEditPoints="1" noAdjustHandles="1" noChangeArrowheads="1" noChangeShapeType="1" noTextEdit="1"/>
              </p:cNvSpPr>
              <p:nvPr/>
            </p:nvSpPr>
            <p:spPr>
              <a:xfrm>
                <a:off x="8138161" y="1920876"/>
                <a:ext cx="3759332" cy="2460383"/>
              </a:xfrm>
              <a:prstGeom prst="rect">
                <a:avLst/>
              </a:prstGeom>
              <a:blipFill>
                <a:blip r:embed="rId12"/>
                <a:stretch>
                  <a:fillRect/>
                </a:stretch>
              </a:blipFill>
              <a:ln>
                <a:solidFill>
                  <a:schemeClr val="accent1">
                    <a:lumMod val="50000"/>
                  </a:schemeClr>
                </a:solidFill>
              </a:ln>
            </p:spPr>
            <p:txBody>
              <a:bodyPr/>
              <a:lstStyle/>
              <a:p>
                <a:r>
                  <a:rPr lang="de-DE">
                    <a:noFill/>
                  </a:rPr>
                  <a:t> </a:t>
                </a:r>
              </a:p>
            </p:txBody>
          </p:sp>
        </mc:Fallback>
      </mc:AlternateContent>
    </p:spTree>
    <p:extLst>
      <p:ext uri="{BB962C8B-B14F-4D97-AF65-F5344CB8AC3E}">
        <p14:creationId xmlns:p14="http://schemas.microsoft.com/office/powerpoint/2010/main" val="3712307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15</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81280" y="359999"/>
            <a:ext cx="10280624"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de-DE" sz="2400" b="1" dirty="0">
                <a:solidFill>
                  <a:prstClr val="white"/>
                </a:solidFill>
                <a:latin typeface="Arial" panose="020B0604020202020204" pitchFamily="34" charset="0"/>
                <a:cs typeface="Arial" panose="020B0604020202020204" pitchFamily="34" charset="0"/>
              </a:rPr>
              <a:t>Auslegung des H</a:t>
            </a:r>
            <a:r>
              <a:rPr lang="de-DE" sz="2400" b="1" baseline="-25000" dirty="0">
                <a:solidFill>
                  <a:prstClr val="white"/>
                </a:solidFill>
                <a:latin typeface="Arial" panose="020B0604020202020204" pitchFamily="34" charset="0"/>
                <a:cs typeface="Arial" panose="020B0604020202020204" pitchFamily="34" charset="0"/>
              </a:rPr>
              <a:t>2</a:t>
            </a:r>
            <a:r>
              <a:rPr lang="de-DE" sz="2400" b="1" dirty="0">
                <a:solidFill>
                  <a:prstClr val="white"/>
                </a:solidFill>
                <a:latin typeface="Arial" panose="020B0604020202020204" pitchFamily="34" charset="0"/>
                <a:cs typeface="Arial" panose="020B0604020202020204" pitchFamily="34" charset="0"/>
              </a:rPr>
              <a:t>-Druckspeichers und Aufstellungskriterien: </a:t>
            </a:r>
          </a:p>
          <a:p>
            <a:r>
              <a:rPr lang="de-DE" sz="1400" dirty="0">
                <a:solidFill>
                  <a:prstClr val="white"/>
                </a:solidFill>
                <a:latin typeface="Arial" panose="020B0604020202020204" pitchFamily="34" charset="0"/>
                <a:cs typeface="Arial" panose="020B0604020202020204" pitchFamily="34" charset="0"/>
              </a:rPr>
              <a:t>Mit Hilfe des berechneten erforderlichen Speichervolumens können die Lagerbehälter ausgelegt werden. Für die Lagerung von Wasserstoff stehen bspw. die im Folgenden vorgestellten Behältergrößen zur Verfügung. Des Weiteren werden relevante technische Regeln zur Aufstellung von 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-Lagerbehältern zusammengefasst. Da der 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-Speicher eine Teilanlage einer Gasfüllanlage im Sinne der BetrSichV § 18 Absatz ist, können die Regelungen der </a:t>
            </a:r>
            <a:r>
              <a:rPr lang="de-DE" sz="1400" u="sng" dirty="0">
                <a:solidFill>
                  <a:prstClr val="white"/>
                </a:solidFill>
                <a:latin typeface="Arial" panose="020B0604020202020204" pitchFamily="34" charset="0"/>
                <a:cs typeface="Arial" panose="020B0604020202020204" pitchFamily="34" charset="0"/>
              </a:rPr>
              <a:t>TRBS 3151/ TRGS 751 </a:t>
            </a:r>
            <a:r>
              <a:rPr lang="de-DE" sz="1400" dirty="0">
                <a:solidFill>
                  <a:prstClr val="white"/>
                </a:solidFill>
                <a:latin typeface="Arial" panose="020B0604020202020204" pitchFamily="34" charset="0"/>
                <a:cs typeface="Arial" panose="020B0604020202020204" pitchFamily="34" charset="0"/>
              </a:rPr>
              <a:t>angewendet werden.</a:t>
            </a: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565494" y="359999"/>
            <a:ext cx="1331999" cy="1331999"/>
          </a:xfrm>
          <a:prstGeom prst="rect">
            <a:avLst/>
          </a:prstGeom>
        </p:spPr>
      </p:pic>
      <p:sp>
        <p:nvSpPr>
          <p:cNvPr id="6" name="Rechteck 5">
            <a:hlinkClick r:id="rId3" action="ppaction://hlinksldjump" highlightClick="1">
              <a:snd r:embed="rId4" name="arrow.wav"/>
            </a:hlinkClick>
            <a:extLst>
              <a:ext uri="{FF2B5EF4-FFF2-40B4-BE49-F238E27FC236}">
                <a16:creationId xmlns:a16="http://schemas.microsoft.com/office/drawing/2014/main" id="{4F97534E-C6CE-42C0-B219-7ADBC82F884C}"/>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7" name="Rechteck 6">
            <a:hlinkClick r:id="rId5" action="ppaction://hlinksldjump" highlightClick="1">
              <a:snd r:embed="rId4" name="arrow.wav"/>
            </a:hlinkClick>
            <a:extLst>
              <a:ext uri="{FF2B5EF4-FFF2-40B4-BE49-F238E27FC236}">
                <a16:creationId xmlns:a16="http://schemas.microsoft.com/office/drawing/2014/main" id="{362092AF-D815-4B97-9330-474EBE6C7F0C}"/>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mc:AlternateContent xmlns:mc="http://schemas.openxmlformats.org/markup-compatibility/2006" xmlns:a14="http://schemas.microsoft.com/office/drawing/2010/main">
        <mc:Choice Requires="a14">
          <p:sp>
            <p:nvSpPr>
              <p:cNvPr id="13" name="Rechteck 12">
                <a:extLst>
                  <a:ext uri="{FF2B5EF4-FFF2-40B4-BE49-F238E27FC236}">
                    <a16:creationId xmlns:a16="http://schemas.microsoft.com/office/drawing/2014/main" id="{5CC4A879-489B-40D5-A2AF-A1D277D4B6A6}"/>
                  </a:ext>
                </a:extLst>
              </p:cNvPr>
              <p:cNvSpPr/>
              <p:nvPr/>
            </p:nvSpPr>
            <p:spPr>
              <a:xfrm>
                <a:off x="265208" y="3973417"/>
                <a:ext cx="4093432" cy="205086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Berechnung der erforderlichen Flaschenbündel:</a:t>
                </a:r>
              </a:p>
              <a:p>
                <a:endParaRPr lang="de-DE" sz="1400" dirty="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𝑛</m:t>
                          </m:r>
                        </m:e>
                        <m:sub>
                          <m:r>
                            <a:rPr lang="de-DE" sz="1600" i="1">
                              <a:latin typeface="Cambria Math" panose="02040503050406030204" pitchFamily="18" charset="0"/>
                            </a:rPr>
                            <m:t>𝐹𝐵</m:t>
                          </m:r>
                        </m:sub>
                      </m:sSub>
                      <m:r>
                        <a:rPr lang="de-DE" sz="1600" i="1">
                          <a:latin typeface="Cambria Math" panose="02040503050406030204" pitchFamily="18" charset="0"/>
                        </a:rPr>
                        <m:t>≥ </m:t>
                      </m:r>
                      <m:f>
                        <m:fPr>
                          <m:ctrlPr>
                            <a:rPr lang="de-DE" sz="1600" i="1">
                              <a:latin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𝑉</m:t>
                              </m:r>
                            </m:e>
                            <m:sub>
                              <m:r>
                                <a:rPr lang="de-DE" sz="1600" i="1">
                                  <a:latin typeface="Cambria Math" panose="02040503050406030204" pitchFamily="18" charset="0"/>
                                </a:rPr>
                                <m:t> </m:t>
                              </m:r>
                              <m:r>
                                <a:rPr lang="de-DE" sz="1600" i="1">
                                  <a:latin typeface="Cambria Math" panose="02040503050406030204" pitchFamily="18" charset="0"/>
                                </a:rPr>
                                <m:t>𝐵𝑒h</m:t>
                              </m:r>
                              <m:r>
                                <a:rPr lang="de-DE" sz="1600" i="1">
                                  <a:latin typeface="Cambria Math" panose="02040503050406030204" pitchFamily="18" charset="0"/>
                                </a:rPr>
                                <m:t>ä</m:t>
                              </m:r>
                              <m:r>
                                <a:rPr lang="de-DE" sz="1600" i="1">
                                  <a:latin typeface="Cambria Math" panose="02040503050406030204" pitchFamily="18" charset="0"/>
                                </a:rPr>
                                <m:t>𝑙𝑡𝑒𝑟</m:t>
                              </m:r>
                              <m:r>
                                <a:rPr lang="de-DE" sz="1600" i="1">
                                  <a:latin typeface="Cambria Math" panose="02040503050406030204" pitchFamily="18" charset="0"/>
                                </a:rPr>
                                <m:t>, </m:t>
                              </m:r>
                              <m:r>
                                <a:rPr lang="de-DE" sz="1600" i="1">
                                  <a:latin typeface="Cambria Math" panose="02040503050406030204" pitchFamily="18" charset="0"/>
                                </a:rPr>
                                <m:t>𝑒𝑟𝑓</m:t>
                              </m:r>
                              <m:r>
                                <a:rPr lang="de-DE" sz="1600" i="1">
                                  <a:latin typeface="Cambria Math" panose="02040503050406030204" pitchFamily="18" charset="0"/>
                                </a:rPr>
                                <m:t>. </m:t>
                              </m:r>
                            </m:sub>
                          </m:sSub>
                        </m:num>
                        <m:den>
                          <m:sSub>
                            <m:sSubPr>
                              <m:ctrlPr>
                                <a:rPr lang="de-DE" sz="1600" i="1">
                                  <a:latin typeface="Cambria Math" panose="02040503050406030204" pitchFamily="18" charset="0"/>
                                </a:rPr>
                              </m:ctrlPr>
                            </m:sSubPr>
                            <m:e>
                              <m:r>
                                <a:rPr lang="de-DE" sz="1600" i="1">
                                  <a:latin typeface="Cambria Math" panose="02040503050406030204" pitchFamily="18" charset="0"/>
                                </a:rPr>
                                <m:t>𝑉</m:t>
                              </m:r>
                            </m:e>
                            <m:sub>
                              <m:r>
                                <a:rPr lang="de-DE" sz="1600" i="1">
                                  <a:latin typeface="Cambria Math" panose="02040503050406030204" pitchFamily="18" charset="0"/>
                                </a:rPr>
                                <m:t> </m:t>
                              </m:r>
                              <m:r>
                                <a:rPr lang="de-DE" sz="1600" b="0" i="1" smtClean="0">
                                  <a:latin typeface="Cambria Math" panose="02040503050406030204" pitchFamily="18" charset="0"/>
                                </a:rPr>
                                <m:t>𝐹𝐵</m:t>
                              </m:r>
                              <m:r>
                                <a:rPr lang="de-DE" sz="1600" i="1">
                                  <a:latin typeface="Cambria Math" panose="02040503050406030204" pitchFamily="18" charset="0"/>
                                </a:rPr>
                                <m:t> </m:t>
                              </m:r>
                            </m:sub>
                          </m:sSub>
                        </m:den>
                      </m:f>
                      <m:r>
                        <a:rPr lang="de-DE" sz="1600" i="1">
                          <a:latin typeface="Cambria Math" panose="02040503050406030204" pitchFamily="18" charset="0"/>
                        </a:rPr>
                        <m:t> </m:t>
                      </m:r>
                    </m:oMath>
                  </m:oMathPara>
                </a14:m>
                <a:endParaRPr lang="de-DE" sz="1600" dirty="0">
                  <a:latin typeface="Arial" panose="020B0604020202020204" pitchFamily="34" charset="0"/>
                </a:endParaRPr>
              </a:p>
              <a:p>
                <a:endParaRPr lang="de-DE" sz="1400" dirty="0">
                  <a:latin typeface="Arial" panose="020B0604020202020204" pitchFamily="34" charset="0"/>
                  <a:cs typeface="Arial" panose="020B0604020202020204" pitchFamily="34" charset="0"/>
                </a:endParaRPr>
              </a:p>
              <a:p>
                <a14:m>
                  <m:oMath xmlns:m="http://schemas.openxmlformats.org/officeDocument/2006/math">
                    <m:sSub>
                      <m:sSubPr>
                        <m:ctrlPr>
                          <a:rPr lang="de-DE" sz="1400" i="1">
                            <a:latin typeface="Cambria Math" panose="02040503050406030204" pitchFamily="18" charset="0"/>
                            <a:cs typeface="Arial" panose="020B0604020202020204" pitchFamily="34" charset="0"/>
                          </a:rPr>
                        </m:ctrlPr>
                      </m:sSubPr>
                      <m:e>
                        <m:r>
                          <a:rPr lang="de-DE" sz="1400" i="1">
                            <a:latin typeface="Cambria Math" panose="02040503050406030204" pitchFamily="18" charset="0"/>
                            <a:cs typeface="Arial" panose="020B0604020202020204" pitchFamily="34" charset="0"/>
                          </a:rPr>
                          <m:t>𝑉</m:t>
                        </m:r>
                      </m:e>
                      <m:sub>
                        <m:r>
                          <a:rPr lang="de-DE" sz="1400" i="1">
                            <a:latin typeface="Cambria Math" panose="02040503050406030204" pitchFamily="18" charset="0"/>
                            <a:cs typeface="Arial" panose="020B0604020202020204" pitchFamily="34" charset="0"/>
                          </a:rPr>
                          <m:t>𝐹𝐵</m:t>
                        </m:r>
                      </m:sub>
                    </m:sSub>
                    <m:r>
                      <a:rPr lang="de-DE" sz="1400">
                        <a:latin typeface="Cambria Math" panose="02040503050406030204" pitchFamily="18" charset="0"/>
                        <a:cs typeface="Arial" panose="020B0604020202020204" pitchFamily="34" charset="0"/>
                      </a:rPr>
                      <m:t>: </m:t>
                    </m:r>
                  </m:oMath>
                </a14:m>
                <a:r>
                  <a:rPr lang="de-DE" sz="1400" dirty="0">
                    <a:latin typeface="Arial" panose="020B0604020202020204" pitchFamily="34" charset="0"/>
                    <a:cs typeface="Arial" panose="020B0604020202020204" pitchFamily="34" charset="0"/>
                  </a:rPr>
                  <a:t>Volumen des gewählten Flaschenbündels</a:t>
                </a:r>
              </a:p>
            </p:txBody>
          </p:sp>
        </mc:Choice>
        <mc:Fallback xmlns="">
          <p:sp>
            <p:nvSpPr>
              <p:cNvPr id="13" name="Rechteck 12">
                <a:extLst>
                  <a:ext uri="{FF2B5EF4-FFF2-40B4-BE49-F238E27FC236}">
                    <a16:creationId xmlns:a16="http://schemas.microsoft.com/office/drawing/2014/main" id="{5CC4A879-489B-40D5-A2AF-A1D277D4B6A6}"/>
                  </a:ext>
                </a:extLst>
              </p:cNvPr>
              <p:cNvSpPr>
                <a:spLocks noRot="1" noChangeAspect="1" noMove="1" noResize="1" noEditPoints="1" noAdjustHandles="1" noChangeArrowheads="1" noChangeShapeType="1" noTextEdit="1"/>
              </p:cNvSpPr>
              <p:nvPr/>
            </p:nvSpPr>
            <p:spPr>
              <a:xfrm>
                <a:off x="265208" y="3973417"/>
                <a:ext cx="4093432" cy="2050865"/>
              </a:xfrm>
              <a:prstGeom prst="rect">
                <a:avLst/>
              </a:prstGeom>
              <a:blipFill>
                <a:blip r:embed="rId6"/>
                <a:stretch>
                  <a:fillRect l="-297" t="-296"/>
                </a:stretch>
              </a:blipFill>
              <a:ln>
                <a:solidFill>
                  <a:schemeClr val="accent1">
                    <a:lumMod val="50000"/>
                  </a:schemeClr>
                </a:solidFill>
              </a:ln>
            </p:spPr>
            <p:txBody>
              <a:bodyPr/>
              <a:lstStyle/>
              <a:p>
                <a:r>
                  <a:rPr lang="de-DE">
                    <a:noFill/>
                  </a:rPr>
                  <a:t> </a:t>
                </a:r>
              </a:p>
            </p:txBody>
          </p:sp>
        </mc:Fallback>
      </mc:AlternateContent>
      <p:sp>
        <p:nvSpPr>
          <p:cNvPr id="14" name="Rechteck 13">
            <a:extLst>
              <a:ext uri="{FF2B5EF4-FFF2-40B4-BE49-F238E27FC236}">
                <a16:creationId xmlns:a16="http://schemas.microsoft.com/office/drawing/2014/main" id="{9702577A-87EF-4607-B4F8-227B24823522}"/>
              </a:ext>
            </a:extLst>
          </p:cNvPr>
          <p:cNvSpPr/>
          <p:nvPr/>
        </p:nvSpPr>
        <p:spPr>
          <a:xfrm>
            <a:off x="4592321" y="1903356"/>
            <a:ext cx="6972150" cy="412092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Aufstellungskriterien für oberirdische H</a:t>
            </a:r>
            <a:r>
              <a:rPr lang="de-DE" sz="1400" b="1" baseline="-25000" dirty="0">
                <a:latin typeface="Arial" panose="020B0604020202020204" pitchFamily="34" charset="0"/>
                <a:cs typeface="Arial" panose="020B0604020202020204" pitchFamily="34" charset="0"/>
              </a:rPr>
              <a:t>2</a:t>
            </a:r>
            <a:r>
              <a:rPr lang="de-DE" sz="1400" b="1" dirty="0">
                <a:latin typeface="Arial" panose="020B0604020202020204" pitchFamily="34" charset="0"/>
                <a:cs typeface="Arial" panose="020B0604020202020204" pitchFamily="34" charset="0"/>
              </a:rPr>
              <a:t>-Lagerbehälter (vgl. </a:t>
            </a:r>
            <a:r>
              <a:rPr lang="de-DE" sz="1400" b="1"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TRGS 751</a:t>
            </a:r>
            <a:r>
              <a:rPr lang="de-DE" sz="1400" b="1" dirty="0">
                <a:latin typeface="Arial" panose="020B0604020202020204" pitchFamily="34" charset="0"/>
                <a:cs typeface="Arial" panose="020B0604020202020204" pitchFamily="34" charset="0"/>
              </a:rPr>
              <a:t>)</a:t>
            </a:r>
          </a:p>
          <a:p>
            <a:pPr marL="285750" indent="-285750">
              <a:spcBef>
                <a:spcPts val="1200"/>
              </a:spcBef>
              <a:buFont typeface="Wingdings" panose="05000000000000000000" pitchFamily="2" charset="2"/>
              <a:buChar char="§"/>
            </a:pPr>
            <a:r>
              <a:rPr lang="de-DE" sz="1400" u="sng" dirty="0">
                <a:latin typeface="Arial" panose="020B0604020202020204" pitchFamily="34" charset="0"/>
                <a:cs typeface="Arial" panose="020B0604020202020204" pitchFamily="34" charset="0"/>
              </a:rPr>
              <a:t>Schutzabstand </a:t>
            </a:r>
            <a:r>
              <a:rPr lang="de-DE" sz="1400" dirty="0">
                <a:latin typeface="Arial" panose="020B0604020202020204" pitchFamily="34" charset="0"/>
                <a:cs typeface="Arial" panose="020B0604020202020204" pitchFamily="34" charset="0"/>
              </a:rPr>
              <a:t>von 5 m zu Abgabeeinrichtungen, Brandlasten, benachbarten Grundstücken oder öffentlichen Verkehrsflächen (ausreichend bei unter 3 t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Schutzabstand darf bei geeigneten Maßnahmen verringert werden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Aufstellung außerhalb der Wirkbereiche anderer Teilanlagen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Ausreichender Anfahrschutz bspw. nach VdTÜV-Merkblatt 965 </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Unterfließen der Lagerbehälter mit flüssigen Kraftstoffen ist bspw. durch eine Aufkantung zu verhindern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Untergrund mit nicht brennbaren Materialen, wie Beton, ausführen</a:t>
            </a:r>
          </a:p>
          <a:p>
            <a:pPr>
              <a:spcBef>
                <a:spcPts val="1200"/>
              </a:spcBef>
            </a:pPr>
            <a:r>
              <a:rPr lang="de-DE" sz="1400" b="1" dirty="0">
                <a:latin typeface="Arial" panose="020B0604020202020204" pitchFamily="34" charset="0"/>
                <a:cs typeface="Arial" panose="020B0604020202020204" pitchFamily="34" charset="0"/>
              </a:rPr>
              <a:t>Aufstellungskriterien für unterirdische H</a:t>
            </a:r>
            <a:r>
              <a:rPr lang="de-DE" sz="1400" b="1" baseline="-25000" dirty="0">
                <a:latin typeface="Arial" panose="020B0604020202020204" pitchFamily="34" charset="0"/>
                <a:cs typeface="Arial" panose="020B0604020202020204" pitchFamily="34" charset="0"/>
              </a:rPr>
              <a:t>2</a:t>
            </a:r>
            <a:r>
              <a:rPr lang="de-DE" sz="1400" b="1" dirty="0">
                <a:latin typeface="Arial" panose="020B0604020202020204" pitchFamily="34" charset="0"/>
                <a:cs typeface="Arial" panose="020B0604020202020204" pitchFamily="34" charset="0"/>
              </a:rPr>
              <a:t>-Lagerbehälter (vgl. </a:t>
            </a:r>
            <a:r>
              <a:rPr lang="de-DE" sz="1400" b="1"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TRGS 751</a:t>
            </a:r>
            <a:r>
              <a:rPr lang="de-DE" sz="1400" b="1" dirty="0">
                <a:latin typeface="Arial" panose="020B0604020202020204" pitchFamily="34" charset="0"/>
                <a:cs typeface="Arial" panose="020B0604020202020204" pitchFamily="34" charset="0"/>
              </a:rPr>
              <a:t>)</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mindestens 1 m Erddeckung, mindestens 0,4 m Abstand zwischen den Behältern,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mindestens 1 m Abstand zu Gebäuden und öffentlichen Versorgungsleitungen </a:t>
            </a:r>
          </a:p>
          <a:p>
            <a:pPr marL="285750" indent="-285750">
              <a:spcBef>
                <a:spcPts val="1200"/>
              </a:spcBef>
              <a:buFont typeface="Wingdings" panose="05000000000000000000" pitchFamily="2" charset="2"/>
              <a:buChar char="§"/>
            </a:pPr>
            <a:endParaRPr lang="de-DE" sz="1400" b="1" dirty="0">
              <a:latin typeface="Arial" panose="020B0604020202020204" pitchFamily="34" charset="0"/>
              <a:cs typeface="Arial" panose="020B0604020202020204" pitchFamily="34" charset="0"/>
            </a:endParaRPr>
          </a:p>
        </p:txBody>
      </p:sp>
      <p:pic>
        <p:nvPicPr>
          <p:cNvPr id="10" name="Grafik 9" descr="Cursor">
            <a:extLst>
              <a:ext uri="{FF2B5EF4-FFF2-40B4-BE49-F238E27FC236}">
                <a16:creationId xmlns:a16="http://schemas.microsoft.com/office/drawing/2014/main" id="{4B534AA2-2724-4FE9-8849-759AED1944F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742140" y="1992867"/>
            <a:ext cx="223576" cy="223576"/>
          </a:xfrm>
          <a:prstGeom prst="rect">
            <a:avLst/>
          </a:prstGeom>
        </p:spPr>
      </p:pic>
      <p:pic>
        <p:nvPicPr>
          <p:cNvPr id="11" name="Grafik 10" descr="Cursor">
            <a:extLst>
              <a:ext uri="{FF2B5EF4-FFF2-40B4-BE49-F238E27FC236}">
                <a16:creationId xmlns:a16="http://schemas.microsoft.com/office/drawing/2014/main" id="{B056C52B-66A1-4655-B7D8-04CDB43C722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789380" y="4987107"/>
            <a:ext cx="223576" cy="223576"/>
          </a:xfrm>
          <a:prstGeom prst="rect">
            <a:avLst/>
          </a:prstGeom>
        </p:spPr>
      </p:pic>
      <p:sp>
        <p:nvSpPr>
          <p:cNvPr id="15" name="Rechteck 14">
            <a:extLst>
              <a:ext uri="{FF2B5EF4-FFF2-40B4-BE49-F238E27FC236}">
                <a16:creationId xmlns:a16="http://schemas.microsoft.com/office/drawing/2014/main" id="{CD5CEA7A-C53B-4D98-9C85-94C2D794DBC3}"/>
              </a:ext>
            </a:extLst>
          </p:cNvPr>
          <p:cNvSpPr/>
          <p:nvPr/>
        </p:nvSpPr>
        <p:spPr>
          <a:xfrm>
            <a:off x="265209" y="1903356"/>
            <a:ext cx="4093432" cy="191446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Beispiele für Lagerbehälter: </a:t>
            </a:r>
          </a:p>
          <a:p>
            <a:endParaRPr lang="de-DE" sz="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 50 l oder 54 l</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Gasspeicherflaschenbündel mit 12 Flaschen</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Gasspeicherflaschenbündel mit 16 Flaschen</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Speichercontainer (20 Fuß) für 200 bis 600 kg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 (je nach Druck und Ausführung) </a:t>
            </a:r>
          </a:p>
        </p:txBody>
      </p:sp>
    </p:spTree>
    <p:extLst>
      <p:ext uri="{BB962C8B-B14F-4D97-AF65-F5344CB8AC3E}">
        <p14:creationId xmlns:p14="http://schemas.microsoft.com/office/powerpoint/2010/main" val="2064527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57BF65C-AC36-489D-9F79-C1ECDF303D2E}"/>
              </a:ext>
            </a:extLst>
          </p:cNvPr>
          <p:cNvSpPr>
            <a:spLocks noGrp="1"/>
          </p:cNvSpPr>
          <p:nvPr>
            <p:ph type="sldNum" sz="quarter" idx="12"/>
          </p:nvPr>
        </p:nvSpPr>
        <p:spPr/>
        <p:txBody>
          <a:bodyPr/>
          <a:lstStyle/>
          <a:p>
            <a:fld id="{E9E7CC83-3900-4EC9-9960-FB47173819DD}" type="slidenum">
              <a:rPr lang="de-DE" smtClean="0"/>
              <a:t>16</a:t>
            </a:fld>
            <a:endParaRPr lang="de-DE" dirty="0"/>
          </a:p>
        </p:txBody>
      </p:sp>
      <p:sp>
        <p:nvSpPr>
          <p:cNvPr id="3" name="Rechteck 2">
            <a:extLst>
              <a:ext uri="{FF2B5EF4-FFF2-40B4-BE49-F238E27FC236}">
                <a16:creationId xmlns:a16="http://schemas.microsoft.com/office/drawing/2014/main" id="{258B3003-975B-4C04-94A6-064902CE64E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Berechnung des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-Bedarfs an der Tankstelle:</a:t>
            </a:r>
          </a:p>
          <a:p>
            <a:r>
              <a:rPr lang="de-DE" sz="1600" dirty="0">
                <a:latin typeface="Arial" panose="020B0604020202020204" pitchFamily="34" charset="0"/>
                <a:cs typeface="Arial" panose="020B0604020202020204" pitchFamily="34" charset="0"/>
              </a:rPr>
              <a:t>Der H</a:t>
            </a:r>
            <a:r>
              <a:rPr lang="de-DE" sz="1600" baseline="-25000" dirty="0">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-Bedarf an einer Tankstelle kann anhand von 3 Ansätzen berechnet werden. Ansatz 1 orientiert sich an den zu fahrenden Kilometern (z.B. für PKW, LKW, Bus), Ansatz 2 an den zu leistenden Betriebsstunden (z.B. Flurförderfahrzeuge) und Ansatz 3 am Kraftstoffverbrauch des derzeit genutzten Fahrzeuges (universell).</a:t>
            </a:r>
          </a:p>
        </p:txBody>
      </p:sp>
      <p:pic>
        <p:nvPicPr>
          <p:cNvPr id="5" name="Grafik 4">
            <a:extLst>
              <a:ext uri="{FF2B5EF4-FFF2-40B4-BE49-F238E27FC236}">
                <a16:creationId xmlns:a16="http://schemas.microsoft.com/office/drawing/2014/main" id="{0DF9CE86-D69B-468F-B57D-54EA908C1652}"/>
              </a:ext>
            </a:extLst>
          </p:cNvPr>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291047" y="360000"/>
            <a:ext cx="1332000" cy="1332000"/>
          </a:xfrm>
          <a:prstGeom prst="rect">
            <a:avLst/>
          </a:prstGeom>
        </p:spPr>
      </p:pic>
      <p:sp>
        <p:nvSpPr>
          <p:cNvPr id="6" name="Rechteck 5">
            <a:hlinkClick r:id="rId3" action="ppaction://hlinksldjump" highlightClick="1">
              <a:snd r:embed="rId4" name="arrow.wav"/>
            </a:hlinkClick>
            <a:extLst>
              <a:ext uri="{FF2B5EF4-FFF2-40B4-BE49-F238E27FC236}">
                <a16:creationId xmlns:a16="http://schemas.microsoft.com/office/drawing/2014/main" id="{CDD87DC0-6B6D-4CA4-BF98-5296B872178D}"/>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7" name="Rechteck 6">
            <a:hlinkClick r:id="rId5" action="ppaction://hlinksldjump" highlightClick="1">
              <a:snd r:embed="rId4" name="arrow.wav"/>
            </a:hlinkClick>
            <a:extLst>
              <a:ext uri="{FF2B5EF4-FFF2-40B4-BE49-F238E27FC236}">
                <a16:creationId xmlns:a16="http://schemas.microsoft.com/office/drawing/2014/main" id="{97D13307-576B-4C56-B995-95DBEBA768AC}"/>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mc:AlternateContent xmlns:mc="http://schemas.openxmlformats.org/markup-compatibility/2006" xmlns:a14="http://schemas.microsoft.com/office/drawing/2010/main">
        <mc:Choice Requires="a14">
          <p:sp>
            <p:nvSpPr>
              <p:cNvPr id="14" name="Rechteck 13">
                <a:extLst>
                  <a:ext uri="{FF2B5EF4-FFF2-40B4-BE49-F238E27FC236}">
                    <a16:creationId xmlns:a16="http://schemas.microsoft.com/office/drawing/2014/main" id="{3917DBA4-4B14-4862-8520-445FCA031E4B}"/>
                  </a:ext>
                </a:extLst>
              </p:cNvPr>
              <p:cNvSpPr/>
              <p:nvPr/>
            </p:nvSpPr>
            <p:spPr>
              <a:xfrm>
                <a:off x="88454" y="1899506"/>
                <a:ext cx="3929781" cy="194787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Ansatz 1: anhand der zu fahrenden Kilometer</a:t>
                </a:r>
              </a:p>
              <a:p>
                <a:endParaRPr lang="de-DE" sz="1600" b="1"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a:latin typeface="Cambria Math" panose="02040503050406030204" pitchFamily="18" charset="0"/>
                        </a:rPr>
                        <m:t>=</m:t>
                      </m:r>
                      <m:r>
                        <a:rPr lang="de-DE" sz="1600" b="0" i="1" smtClean="0">
                          <a:latin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b="0" i="1" smtClean="0">
                              <a:latin typeface="Cambria Math" panose="02040503050406030204" pitchFamily="18" charset="0"/>
                            </a:rPr>
                            <m:t>𝑘𝑚</m:t>
                          </m:r>
                        </m:sub>
                      </m:sSub>
                      <m:r>
                        <a:rPr lang="de-DE" sz="1600" b="0" i="1" smtClean="0">
                          <a:latin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m:t>
                      </m:r>
                      <m:sSub>
                        <m:sSubPr>
                          <m:ctrlPr>
                            <a:rPr lang="de-DE" sz="1600" b="0" i="1" smtClean="0">
                              <a:latin typeface="Cambria Math" panose="02040503050406030204" pitchFamily="18" charset="0"/>
                              <a:ea typeface="Cambria Math" panose="02040503050406030204" pitchFamily="18" charset="0"/>
                            </a:rPr>
                          </m:ctrlPr>
                        </m:sSubPr>
                        <m:e>
                          <m:r>
                            <a:rPr lang="de-DE" sz="1600" b="0" i="1" smtClean="0">
                              <a:latin typeface="Cambria Math" panose="02040503050406030204" pitchFamily="18" charset="0"/>
                              <a:ea typeface="Cambria Math" panose="02040503050406030204" pitchFamily="18" charset="0"/>
                            </a:rPr>
                            <m:t>𝑙</m:t>
                          </m:r>
                        </m:e>
                        <m:sub>
                          <m:r>
                            <a:rPr lang="de-DE" sz="1600" b="0" i="1" smtClean="0">
                              <a:latin typeface="Cambria Math" panose="02040503050406030204" pitchFamily="18" charset="0"/>
                              <a:ea typeface="Cambria Math" panose="02040503050406030204" pitchFamily="18" charset="0"/>
                            </a:rPr>
                            <m:t>𝑘𝑚</m:t>
                          </m:r>
                          <m:r>
                            <a:rPr lang="de-DE" sz="1600" b="0" i="1" smtClean="0">
                              <a:latin typeface="Cambria Math" panose="02040503050406030204" pitchFamily="18" charset="0"/>
                              <a:ea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𝑑</m:t>
                          </m:r>
                        </m:sub>
                      </m:sSub>
                      <m:r>
                        <a:rPr lang="de-DE" sz="1600" i="1">
                          <a:latin typeface="Cambria Math" panose="02040503050406030204" pitchFamily="18" charset="0"/>
                        </a:rPr>
                        <m:t> </m:t>
                      </m:r>
                    </m:oMath>
                  </m:oMathPara>
                </a14:m>
                <a:endParaRPr lang="de-DE" sz="1600" dirty="0">
                  <a:latin typeface="Arial" panose="020B0604020202020204" pitchFamily="34" charset="0"/>
                </a:endParaRPr>
              </a:p>
              <a:p>
                <a:endParaRPr lang="de-DE" sz="16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Der H</a:t>
                </a:r>
                <a:r>
                  <a:rPr lang="de-DE" sz="1200" baseline="-25000" dirty="0">
                    <a:latin typeface="Arial" panose="020B0604020202020204" pitchFamily="34" charset="0"/>
                    <a:cs typeface="Arial" panose="020B0604020202020204" pitchFamily="34" charset="0"/>
                  </a:rPr>
                  <a:t>2</a:t>
                </a:r>
                <a:r>
                  <a:rPr lang="de-DE" sz="1200" dirty="0">
                    <a:latin typeface="Arial" panose="020B0604020202020204" pitchFamily="34" charset="0"/>
                    <a:cs typeface="Arial" panose="020B0604020202020204" pitchFamily="34" charset="0"/>
                  </a:rPr>
                  <a:t>-Bedarf pro 100 km ist i.d.R. im Datenblatt von Straßenfahrzeugen enthalten. PKW benötigen bspw. ca. 1 kg H</a:t>
                </a:r>
                <a:r>
                  <a:rPr lang="de-DE" sz="1200" baseline="-25000" dirty="0">
                    <a:latin typeface="Arial" panose="020B0604020202020204" pitchFamily="34" charset="0"/>
                    <a:cs typeface="Arial" panose="020B0604020202020204" pitchFamily="34" charset="0"/>
                  </a:rPr>
                  <a:t>2</a:t>
                </a:r>
                <a:r>
                  <a:rPr lang="de-DE" sz="1200" dirty="0">
                    <a:latin typeface="Arial" panose="020B0604020202020204" pitchFamily="34" charset="0"/>
                    <a:cs typeface="Arial" panose="020B0604020202020204" pitchFamily="34" charset="0"/>
                  </a:rPr>
                  <a:t>/100 km.</a:t>
                </a:r>
              </a:p>
            </p:txBody>
          </p:sp>
        </mc:Choice>
        <mc:Fallback xmlns="">
          <p:sp>
            <p:nvSpPr>
              <p:cNvPr id="14" name="Rechteck 13">
                <a:extLst>
                  <a:ext uri="{FF2B5EF4-FFF2-40B4-BE49-F238E27FC236}">
                    <a16:creationId xmlns:a16="http://schemas.microsoft.com/office/drawing/2014/main" id="{3917DBA4-4B14-4862-8520-445FCA031E4B}"/>
                  </a:ext>
                </a:extLst>
              </p:cNvPr>
              <p:cNvSpPr>
                <a:spLocks noRot="1" noChangeAspect="1" noMove="1" noResize="1" noEditPoints="1" noAdjustHandles="1" noChangeArrowheads="1" noChangeShapeType="1" noTextEdit="1"/>
              </p:cNvSpPr>
              <p:nvPr/>
            </p:nvSpPr>
            <p:spPr>
              <a:xfrm>
                <a:off x="88454" y="1899506"/>
                <a:ext cx="3929781" cy="1947875"/>
              </a:xfrm>
              <a:prstGeom prst="rect">
                <a:avLst/>
              </a:prstGeom>
              <a:blipFill>
                <a:blip r:embed="rId6"/>
                <a:stretch>
                  <a:fillRect l="-310" t="-312"/>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5" name="Rechteck 14">
                <a:extLst>
                  <a:ext uri="{FF2B5EF4-FFF2-40B4-BE49-F238E27FC236}">
                    <a16:creationId xmlns:a16="http://schemas.microsoft.com/office/drawing/2014/main" id="{FE2B7C8E-7A17-4CF1-A7DD-1293C02136AA}"/>
                  </a:ext>
                </a:extLst>
              </p:cNvPr>
              <p:cNvSpPr/>
              <p:nvPr/>
            </p:nvSpPr>
            <p:spPr>
              <a:xfrm>
                <a:off x="4140615" y="1899504"/>
                <a:ext cx="3929781" cy="194787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Ansatz 2: anhand der Betriebsstunden</a:t>
                </a:r>
              </a:p>
              <a:p>
                <a:endParaRPr lang="de-DE" sz="1600" b="1"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𝐸</m:t>
                          </m:r>
                        </m:e>
                        <m:sub>
                          <m:r>
                            <a:rPr lang="de-DE" sz="1600" i="1">
                              <a:latin typeface="Cambria Math" panose="02040503050406030204" pitchFamily="18" charset="0"/>
                            </a:rPr>
                            <m:t>𝑒𝑙</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r>
                            <a:rPr lang="de-DE" sz="1600" i="1">
                              <a:latin typeface="Cambria Math" panose="02040503050406030204" pitchFamily="18" charset="0"/>
                            </a:rPr>
                            <m:t> </m:t>
                          </m:r>
                        </m:sub>
                      </m:sSub>
                      <m:r>
                        <a:rPr lang="de-DE" sz="1600" i="1">
                          <a:latin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𝐸</m:t>
                          </m:r>
                        </m:e>
                        <m:sub>
                          <m:r>
                            <a:rPr lang="de-DE" sz="1600" i="1">
                              <a:latin typeface="Cambria Math" panose="02040503050406030204" pitchFamily="18" charset="0"/>
                            </a:rPr>
                            <m:t>𝑒𝑙</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𝑛𝑎𝑐h</m:t>
                          </m:r>
                          <m:r>
                            <a:rPr lang="de-DE" sz="1600" i="1">
                              <a:latin typeface="Cambria Math" panose="02040503050406030204" pitchFamily="18" charset="0"/>
                            </a:rPr>
                            <m:t> </m:t>
                          </m:r>
                          <m:r>
                            <a:rPr lang="de-DE" sz="1600" i="1">
                              <a:latin typeface="Cambria Math" panose="02040503050406030204" pitchFamily="18" charset="0"/>
                            </a:rPr>
                            <m:t>𝑉𝐷𝐼</m:t>
                          </m:r>
                          <m:r>
                            <a:rPr lang="de-DE" sz="1600" i="1">
                              <a:latin typeface="Cambria Math" panose="02040503050406030204" pitchFamily="18" charset="0"/>
                            </a:rPr>
                            <m:t>,   </m:t>
                          </m:r>
                          <m:r>
                            <a:rPr lang="de-DE" sz="1600" i="1">
                              <a:latin typeface="Cambria Math" panose="02040503050406030204" pitchFamily="18" charset="0"/>
                            </a:rPr>
                            <m:t>h</m:t>
                          </m:r>
                        </m:sub>
                      </m:sSub>
                      <m:r>
                        <a:rPr lang="de-DE" sz="1600" i="1">
                          <a:latin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𝑡</m:t>
                          </m:r>
                        </m:e>
                        <m:sub>
                          <m:f>
                            <m:fPr>
                              <m:ctrlPr>
                                <a:rPr lang="de-DE" sz="1600" i="1">
                                  <a:latin typeface="Cambria Math" panose="02040503050406030204" pitchFamily="18" charset="0"/>
                                </a:rPr>
                              </m:ctrlPr>
                            </m:fPr>
                            <m:num>
                              <m:r>
                                <a:rPr lang="de-DE" sz="1600" i="1">
                                  <a:latin typeface="Cambria Math" panose="02040503050406030204" pitchFamily="18" charset="0"/>
                                </a:rPr>
                                <m:t>h</m:t>
                              </m:r>
                            </m:num>
                            <m:den>
                              <m:r>
                                <a:rPr lang="de-DE" sz="1600" i="1">
                                  <a:latin typeface="Cambria Math" panose="02040503050406030204" pitchFamily="18" charset="0"/>
                                </a:rPr>
                                <m:t>𝑑</m:t>
                              </m:r>
                            </m:den>
                          </m:f>
                        </m:sub>
                      </m:sSub>
                    </m:oMath>
                  </m:oMathPara>
                </a14:m>
                <a:endParaRPr lang="de-DE" sz="1600" b="1" dirty="0">
                  <a:latin typeface="Arial" panose="020B0604020202020204" pitchFamily="34" charset="0"/>
                  <a:cs typeface="Arial" panose="020B0604020202020204" pitchFamily="34" charset="0"/>
                </a:endParaRPr>
              </a:p>
              <a:p>
                <a:endParaRPr lang="de-DE" sz="1600" b="1"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a:latin typeface="Cambria Math" panose="02040503050406030204" pitchFamily="18" charset="0"/>
                        </a:rPr>
                        <m:t>=</m:t>
                      </m:r>
                      <m:f>
                        <m:fPr>
                          <m:ctrlPr>
                            <a:rPr lang="de-DE" sz="1600" i="1">
                              <a:latin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𝐸</m:t>
                              </m:r>
                            </m:e>
                            <m:sub>
                              <m:r>
                                <a:rPr lang="de-DE" sz="1600" i="1">
                                  <a:latin typeface="Cambria Math" panose="02040503050406030204" pitchFamily="18" charset="0"/>
                                </a:rPr>
                                <m:t>𝑒𝑙</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r>
                                <a:rPr lang="de-DE" sz="1600" i="1">
                                  <a:latin typeface="Cambria Math" panose="02040503050406030204" pitchFamily="18" charset="0"/>
                                </a:rPr>
                                <m:t> </m:t>
                              </m:r>
                            </m:sub>
                          </m:sSub>
                        </m:num>
                        <m:den>
                          <m:d>
                            <m:dPr>
                              <m:ctrlPr>
                                <a:rPr lang="de-DE" sz="1600" i="1">
                                  <a:latin typeface="Cambria Math" panose="02040503050406030204" pitchFamily="18" charset="0"/>
                                </a:rPr>
                              </m:ctrlPr>
                            </m:dPr>
                            <m:e>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𝑖</m:t>
                                  </m:r>
                                  <m:r>
                                    <a:rPr lang="de-DE" sz="1600" i="1">
                                      <a:latin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sub>
                              </m:sSub>
                              <m:r>
                                <a:rPr lang="de-DE" sz="1600" i="1">
                                  <a:latin typeface="Cambria Math" panose="02040503050406030204" pitchFamily="18" charset="0"/>
                                </a:rPr>
                                <m:t> × </m:t>
                              </m:r>
                              <m:sSub>
                                <m:sSubPr>
                                  <m:ctrlPr>
                                    <a:rPr lang="de-DE" sz="1600" i="1">
                                      <a:latin typeface="Cambria Math" panose="02040503050406030204" pitchFamily="18" charset="0"/>
                                    </a:rPr>
                                  </m:ctrlPr>
                                </m:sSubPr>
                                <m:e>
                                  <m:r>
                                    <a:rPr lang="de-DE" sz="1600" i="1">
                                      <a:latin typeface="Cambria Math" panose="02040503050406030204" pitchFamily="18" charset="0"/>
                                      <a:sym typeface="Symbol" panose="05050102010706020507" pitchFamily="18" charset="2"/>
                                    </a:rPr>
                                    <m:t></m:t>
                                  </m:r>
                                </m:e>
                                <m:sub>
                                  <m:r>
                                    <a:rPr lang="de-DE" sz="1600" i="1">
                                      <a:latin typeface="Cambria Math" panose="02040503050406030204" pitchFamily="18" charset="0"/>
                                    </a:rPr>
                                    <m:t>𝐵𝑍</m:t>
                                  </m:r>
                                </m:sub>
                              </m:sSub>
                            </m:e>
                          </m:d>
                        </m:den>
                      </m:f>
                    </m:oMath>
                  </m:oMathPara>
                </a14:m>
                <a:endParaRPr lang="de-DE" sz="1400" b="1" dirty="0">
                  <a:latin typeface="Arial" panose="020B0604020202020204" pitchFamily="34" charset="0"/>
                  <a:cs typeface="Arial" panose="020B0604020202020204" pitchFamily="34" charset="0"/>
                </a:endParaRPr>
              </a:p>
              <a:p>
                <a:endParaRPr lang="de-DE" sz="1600" b="1"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mc:Choice>
        <mc:Fallback xmlns="">
          <p:sp>
            <p:nvSpPr>
              <p:cNvPr id="15" name="Rechteck 14">
                <a:extLst>
                  <a:ext uri="{FF2B5EF4-FFF2-40B4-BE49-F238E27FC236}">
                    <a16:creationId xmlns:a16="http://schemas.microsoft.com/office/drawing/2014/main" id="{FE2B7C8E-7A17-4CF1-A7DD-1293C02136AA}"/>
                  </a:ext>
                </a:extLst>
              </p:cNvPr>
              <p:cNvSpPr>
                <a:spLocks noRot="1" noChangeAspect="1" noMove="1" noResize="1" noEditPoints="1" noAdjustHandles="1" noChangeArrowheads="1" noChangeShapeType="1" noTextEdit="1"/>
              </p:cNvSpPr>
              <p:nvPr/>
            </p:nvSpPr>
            <p:spPr>
              <a:xfrm>
                <a:off x="4140615" y="1899504"/>
                <a:ext cx="3929781" cy="1947875"/>
              </a:xfrm>
              <a:prstGeom prst="rect">
                <a:avLst/>
              </a:prstGeom>
              <a:blipFill>
                <a:blip r:embed="rId7"/>
                <a:stretch>
                  <a:fillRect l="-309" t="-312"/>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6" name="Rechteck 15">
                <a:extLst>
                  <a:ext uri="{FF2B5EF4-FFF2-40B4-BE49-F238E27FC236}">
                    <a16:creationId xmlns:a16="http://schemas.microsoft.com/office/drawing/2014/main" id="{19F878CF-4ED1-4F4C-A634-D91186CC3ADB}"/>
                  </a:ext>
                </a:extLst>
              </p:cNvPr>
              <p:cNvSpPr/>
              <p:nvPr/>
            </p:nvSpPr>
            <p:spPr>
              <a:xfrm>
                <a:off x="8192777" y="1899504"/>
                <a:ext cx="3910769" cy="194787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Ansatz 3: anhand des Kraftstoffbedarfs (KS) des derzeit genutzten Fahrzeuges </a:t>
                </a:r>
              </a:p>
              <a:p>
                <a:endParaRPr lang="de-DE" sz="1600" b="1"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𝐸</m:t>
                          </m:r>
                        </m:e>
                        <m:sub>
                          <m:r>
                            <a:rPr lang="de-DE" sz="1600" i="1">
                              <a:latin typeface="Cambria Math" panose="02040503050406030204" pitchFamily="18" charset="0"/>
                            </a:rPr>
                            <m:t>𝑒𝑙</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r>
                            <a:rPr lang="de-DE" sz="1600" b="0" i="1" smtClean="0">
                              <a:latin typeface="Cambria Math" panose="02040503050406030204" pitchFamily="18" charset="0"/>
                            </a:rPr>
                            <m:t>𝐾𝑆</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𝑖</m:t>
                          </m:r>
                          <m:r>
                            <a:rPr lang="de-DE" sz="1600" i="1">
                              <a:latin typeface="Cambria Math" panose="02040503050406030204" pitchFamily="18" charset="0"/>
                            </a:rPr>
                            <m:t>,   </m:t>
                          </m:r>
                          <m:r>
                            <a:rPr lang="de-DE" sz="1600" b="0" i="1" smtClean="0">
                              <a:latin typeface="Cambria Math" panose="02040503050406030204" pitchFamily="18" charset="0"/>
                            </a:rPr>
                            <m:t>𝐾𝑆</m:t>
                          </m:r>
                        </m:sub>
                      </m:sSub>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sym typeface="Symbol" panose="05050102010706020507" pitchFamily="18" charset="2"/>
                            </a:rPr>
                            <m:t></m:t>
                          </m:r>
                        </m:e>
                        <m:sub>
                          <m:r>
                            <a:rPr lang="de-DE" sz="1600" i="1">
                              <a:latin typeface="Cambria Math" panose="02040503050406030204" pitchFamily="18" charset="0"/>
                            </a:rPr>
                            <m:t>𝑒𝑙</m:t>
                          </m:r>
                        </m:sub>
                      </m:sSub>
                    </m:oMath>
                  </m:oMathPara>
                </a14:m>
                <a:endParaRPr lang="de-DE" sz="1600" b="1" dirty="0">
                  <a:latin typeface="Arial" panose="020B0604020202020204" pitchFamily="34" charset="0"/>
                  <a:cs typeface="Arial" panose="020B0604020202020204" pitchFamily="34" charset="0"/>
                </a:endParaRPr>
              </a:p>
              <a:p>
                <a:endParaRPr lang="de-DE" sz="1600" b="1"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a:latin typeface="Cambria Math" panose="02040503050406030204" pitchFamily="18" charset="0"/>
                        </a:rPr>
                        <m:t>=</m:t>
                      </m:r>
                      <m:f>
                        <m:fPr>
                          <m:ctrlPr>
                            <a:rPr lang="de-DE" sz="1600" i="1">
                              <a:latin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𝐸</m:t>
                              </m:r>
                            </m:e>
                            <m:sub>
                              <m:r>
                                <a:rPr lang="de-DE" sz="1600" i="1">
                                  <a:latin typeface="Cambria Math" panose="02040503050406030204" pitchFamily="18" charset="0"/>
                                </a:rPr>
                                <m:t>𝑒𝑙</m:t>
                              </m:r>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num>
                        <m:den>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𝑖</m:t>
                              </m:r>
                              <m:r>
                                <a:rPr lang="de-DE" sz="1600" i="1">
                                  <a:latin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sub>
                          </m:sSub>
                          <m:r>
                            <a:rPr lang="de-DE" sz="1600" i="1">
                              <a:latin typeface="Cambria Math" panose="02040503050406030204" pitchFamily="18" charset="0"/>
                            </a:rPr>
                            <m:t> × </m:t>
                          </m:r>
                          <m:sSub>
                            <m:sSubPr>
                              <m:ctrlPr>
                                <a:rPr lang="de-DE" sz="1600" i="1">
                                  <a:latin typeface="Cambria Math" panose="02040503050406030204" pitchFamily="18" charset="0"/>
                                </a:rPr>
                              </m:ctrlPr>
                            </m:sSubPr>
                            <m:e>
                              <m:r>
                                <a:rPr lang="de-DE" sz="1600" i="1">
                                  <a:latin typeface="Cambria Math" panose="02040503050406030204" pitchFamily="18" charset="0"/>
                                  <a:sym typeface="Symbol" panose="05050102010706020507" pitchFamily="18" charset="2"/>
                                </a:rPr>
                                <m:t></m:t>
                              </m:r>
                            </m:e>
                            <m:sub>
                              <m:r>
                                <a:rPr lang="de-DE" sz="1600" i="1">
                                  <a:latin typeface="Cambria Math" panose="02040503050406030204" pitchFamily="18" charset="0"/>
                                </a:rPr>
                                <m:t>𝐵𝑍</m:t>
                              </m:r>
                            </m:sub>
                          </m:sSub>
                        </m:den>
                      </m:f>
                    </m:oMath>
                  </m:oMathPara>
                </a14:m>
                <a:endParaRPr lang="de-DE" sz="1600" b="1" dirty="0">
                  <a:latin typeface="Arial" panose="020B0604020202020204" pitchFamily="34" charset="0"/>
                  <a:cs typeface="Arial" panose="020B0604020202020204" pitchFamily="34" charset="0"/>
                </a:endParaRPr>
              </a:p>
              <a:p>
                <a:endParaRPr lang="de-DE" sz="1600" b="1"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mc:Choice>
        <mc:Fallback xmlns="">
          <p:sp>
            <p:nvSpPr>
              <p:cNvPr id="16" name="Rechteck 15">
                <a:extLst>
                  <a:ext uri="{FF2B5EF4-FFF2-40B4-BE49-F238E27FC236}">
                    <a16:creationId xmlns:a16="http://schemas.microsoft.com/office/drawing/2014/main" id="{19F878CF-4ED1-4F4C-A634-D91186CC3ADB}"/>
                  </a:ext>
                </a:extLst>
              </p:cNvPr>
              <p:cNvSpPr>
                <a:spLocks noRot="1" noChangeAspect="1" noMove="1" noResize="1" noEditPoints="1" noAdjustHandles="1" noChangeArrowheads="1" noChangeShapeType="1" noTextEdit="1"/>
              </p:cNvSpPr>
              <p:nvPr/>
            </p:nvSpPr>
            <p:spPr>
              <a:xfrm>
                <a:off x="8192777" y="1899504"/>
                <a:ext cx="3910769" cy="1947875"/>
              </a:xfrm>
              <a:prstGeom prst="rect">
                <a:avLst/>
              </a:prstGeom>
              <a:blipFill>
                <a:blip r:embed="rId8"/>
                <a:stretch>
                  <a:fillRect l="-311" t="-312" r="-1400"/>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7" name="Rechteck 16">
                <a:extLst>
                  <a:ext uri="{FF2B5EF4-FFF2-40B4-BE49-F238E27FC236}">
                    <a16:creationId xmlns:a16="http://schemas.microsoft.com/office/drawing/2014/main" id="{ADDDE216-FB75-4815-828D-AC42C476F783}"/>
                  </a:ext>
                </a:extLst>
              </p:cNvPr>
              <p:cNvSpPr/>
              <p:nvPr/>
            </p:nvSpPr>
            <p:spPr>
              <a:xfrm>
                <a:off x="2722855" y="3966573"/>
                <a:ext cx="6540238" cy="228757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300"/>
                  </a:spcBef>
                </a:pPr>
                <a14:m>
                  <m:oMath xmlns:m="http://schemas.openxmlformats.org/officeDocument/2006/math">
                    <m:sSub>
                      <m:sSubPr>
                        <m:ctrlPr>
                          <a:rPr lang="de-DE" sz="1200" i="1" smtClean="0">
                            <a:latin typeface="Cambria Math" panose="02040503050406030204" pitchFamily="18" charset="0"/>
                          </a:rPr>
                        </m:ctrlPr>
                      </m:sSubPr>
                      <m:e>
                        <m:r>
                          <a:rPr lang="de-DE" sz="1200" i="1">
                            <a:latin typeface="Cambria Math" panose="02040503050406030204" pitchFamily="18" charset="0"/>
                          </a:rPr>
                          <m:t>𝑚</m:t>
                        </m:r>
                      </m:e>
                      <m:sub>
                        <m:sSub>
                          <m:sSubPr>
                            <m:ctrlPr>
                              <a:rPr lang="de-DE" sz="1200" i="1">
                                <a:latin typeface="Cambria Math" panose="02040503050406030204" pitchFamily="18" charset="0"/>
                              </a:rPr>
                            </m:ctrlPr>
                          </m:sSubPr>
                          <m:e>
                            <m:r>
                              <a:rPr lang="de-DE" sz="1200" i="1">
                                <a:latin typeface="Cambria Math" panose="02040503050406030204" pitchFamily="18" charset="0"/>
                              </a:rPr>
                              <m:t>𝐻</m:t>
                            </m:r>
                          </m:e>
                          <m:sub>
                            <m:r>
                              <a:rPr lang="de-DE" sz="1200" i="1">
                                <a:latin typeface="Cambria Math" panose="02040503050406030204" pitchFamily="18" charset="0"/>
                              </a:rPr>
                              <m:t>2</m:t>
                            </m:r>
                          </m:sub>
                        </m:sSub>
                        <m:r>
                          <a:rPr lang="de-DE" sz="1200" i="1">
                            <a:latin typeface="Cambria Math" panose="02040503050406030204" pitchFamily="18" charset="0"/>
                          </a:rPr>
                          <m:t>,   </m:t>
                        </m:r>
                        <m:r>
                          <a:rPr lang="de-DE" sz="1200" i="1">
                            <a:latin typeface="Cambria Math" panose="02040503050406030204" pitchFamily="18" charset="0"/>
                          </a:rPr>
                          <m:t>𝐵𝑒𝑑𝑎𝑟𝑓</m:t>
                        </m:r>
                        <m:r>
                          <a:rPr lang="de-DE" sz="1200" i="1">
                            <a:latin typeface="Cambria Math" panose="02040503050406030204" pitchFamily="18" charset="0"/>
                          </a:rPr>
                          <m:t>,   </m:t>
                        </m:r>
                        <m:r>
                          <a:rPr lang="de-DE" sz="1200" i="1">
                            <a:latin typeface="Cambria Math" panose="02040503050406030204" pitchFamily="18" charset="0"/>
                          </a:rPr>
                          <m:t>𝑑</m:t>
                        </m:r>
                      </m:sub>
                    </m:sSub>
                    <m:r>
                      <a:rPr lang="de-DE" sz="1200" b="0" i="0" smtClean="0">
                        <a:latin typeface="Cambria Math" panose="02040503050406030204" pitchFamily="18" charset="0"/>
                      </a:rPr>
                      <m:t>: </m:t>
                    </m:r>
                  </m:oMath>
                </a14:m>
                <a:r>
                  <a:rPr lang="de-DE" sz="1200" dirty="0">
                    <a:latin typeface="Arial" panose="020B0604020202020204" pitchFamily="34" charset="0"/>
                    <a:cs typeface="Arial" panose="020B0604020202020204" pitchFamily="34" charset="0"/>
                  </a:rPr>
                  <a:t> 	gravimetrischer Wasserstoffbedarf pro Tag</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rPr>
                          <m:t>𝑚</m:t>
                        </m:r>
                      </m:e>
                      <m:sub>
                        <m:sSub>
                          <m:sSubPr>
                            <m:ctrlPr>
                              <a:rPr lang="de-DE" sz="1200" i="1">
                                <a:latin typeface="Cambria Math" panose="02040503050406030204" pitchFamily="18" charset="0"/>
                              </a:rPr>
                            </m:ctrlPr>
                          </m:sSubPr>
                          <m:e>
                            <m:r>
                              <a:rPr lang="de-DE" sz="1200" i="1">
                                <a:latin typeface="Cambria Math" panose="02040503050406030204" pitchFamily="18" charset="0"/>
                              </a:rPr>
                              <m:t>𝐻</m:t>
                            </m:r>
                          </m:e>
                          <m:sub>
                            <m:r>
                              <a:rPr lang="de-DE" sz="1200" i="1">
                                <a:latin typeface="Cambria Math" panose="02040503050406030204" pitchFamily="18" charset="0"/>
                              </a:rPr>
                              <m:t>2</m:t>
                            </m:r>
                          </m:sub>
                        </m:sSub>
                        <m:r>
                          <a:rPr lang="de-DE" sz="1200" i="1">
                            <a:latin typeface="Cambria Math" panose="02040503050406030204" pitchFamily="18" charset="0"/>
                          </a:rPr>
                          <m:t>,   </m:t>
                        </m:r>
                        <m:r>
                          <a:rPr lang="de-DE" sz="1200" i="1">
                            <a:latin typeface="Cambria Math" panose="02040503050406030204" pitchFamily="18" charset="0"/>
                          </a:rPr>
                          <m:t>𝐵𝑒𝑑𝑎𝑟𝑓</m:t>
                        </m:r>
                        <m:r>
                          <a:rPr lang="de-DE" sz="1200" i="1">
                            <a:latin typeface="Cambria Math" panose="02040503050406030204" pitchFamily="18" charset="0"/>
                          </a:rPr>
                          <m:t>,   </m:t>
                        </m:r>
                        <m:r>
                          <a:rPr lang="de-DE" sz="1200" i="1">
                            <a:latin typeface="Cambria Math" panose="02040503050406030204" pitchFamily="18" charset="0"/>
                          </a:rPr>
                          <m:t>𝑘𝑚</m:t>
                        </m:r>
                      </m:sub>
                    </m:sSub>
                    <m:r>
                      <a:rPr lang="de-DE" sz="1200" b="0" i="0" smtClean="0">
                        <a:latin typeface="Cambria Math" panose="02040503050406030204" pitchFamily="18" charset="0"/>
                      </a:rPr>
                      <m:t>:</m:t>
                    </m:r>
                  </m:oMath>
                </a14:m>
                <a:r>
                  <a:rPr lang="de-DE" sz="1200" dirty="0">
                    <a:latin typeface="Arial" panose="020B0604020202020204" pitchFamily="34" charset="0"/>
                    <a:cs typeface="Arial" panose="020B0604020202020204" pitchFamily="34" charset="0"/>
                  </a:rPr>
                  <a:t> 	gravimetrischer Wasserstoffbedarf eines Fahrzeuges pro km</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rPr>
                          <m:t>𝐸</m:t>
                        </m:r>
                      </m:e>
                      <m:sub>
                        <m:r>
                          <a:rPr lang="de-DE" sz="1200" i="1">
                            <a:latin typeface="Cambria Math" panose="02040503050406030204" pitchFamily="18" charset="0"/>
                          </a:rPr>
                          <m:t>𝑒𝑙</m:t>
                        </m:r>
                        <m:r>
                          <a:rPr lang="de-DE" sz="1200" i="1">
                            <a:latin typeface="Cambria Math" panose="02040503050406030204" pitchFamily="18" charset="0"/>
                          </a:rPr>
                          <m:t>,   </m:t>
                        </m:r>
                        <m:r>
                          <a:rPr lang="de-DE" sz="1200" i="1">
                            <a:latin typeface="Cambria Math" panose="02040503050406030204" pitchFamily="18" charset="0"/>
                          </a:rPr>
                          <m:t>𝐵𝑒𝑑𝑎𝑟𝑓</m:t>
                        </m:r>
                        <m:r>
                          <a:rPr lang="de-DE" sz="1200" i="1">
                            <a:latin typeface="Cambria Math" panose="02040503050406030204" pitchFamily="18" charset="0"/>
                          </a:rPr>
                          <m:t>,   </m:t>
                        </m:r>
                        <m:r>
                          <a:rPr lang="de-DE" sz="1200" i="1">
                            <a:latin typeface="Cambria Math" panose="02040503050406030204" pitchFamily="18" charset="0"/>
                          </a:rPr>
                          <m:t>𝑑</m:t>
                        </m:r>
                      </m:sub>
                    </m:sSub>
                    <m:r>
                      <a:rPr lang="de-DE" sz="1200" b="0" i="0" smtClean="0">
                        <a:latin typeface="Cambria Math" panose="02040503050406030204" pitchFamily="18" charset="0"/>
                      </a:rPr>
                      <m:t>: </m:t>
                    </m:r>
                  </m:oMath>
                </a14:m>
                <a:r>
                  <a:rPr lang="de-DE" sz="1200" dirty="0">
                    <a:latin typeface="Arial" panose="020B0604020202020204" pitchFamily="34" charset="0"/>
                    <a:cs typeface="Arial" panose="020B0604020202020204" pitchFamily="34" charset="0"/>
                  </a:rPr>
                  <a:t> 		täglicher Strombedarf des Fahrzeuges</a:t>
                </a:r>
              </a:p>
              <a:p>
                <a:pPr>
                  <a:spcBef>
                    <a:spcPts val="300"/>
                  </a:spcBef>
                </a:pPr>
                <a14:m>
                  <m:oMath xmlns:m="http://schemas.openxmlformats.org/officeDocument/2006/math">
                    <m:sSub>
                      <m:sSubPr>
                        <m:ctrlPr>
                          <a:rPr lang="de-DE" sz="1200" i="1" smtClean="0">
                            <a:latin typeface="Cambria Math" panose="02040503050406030204" pitchFamily="18" charset="0"/>
                          </a:rPr>
                        </m:ctrlPr>
                      </m:sSubPr>
                      <m:e>
                        <m:r>
                          <a:rPr lang="de-DE" sz="1200" i="1">
                            <a:latin typeface="Cambria Math" panose="02040503050406030204" pitchFamily="18" charset="0"/>
                          </a:rPr>
                          <m:t>𝐸</m:t>
                        </m:r>
                      </m:e>
                      <m:sub>
                        <m:r>
                          <a:rPr lang="de-DE" sz="1200" i="1">
                            <a:latin typeface="Cambria Math" panose="02040503050406030204" pitchFamily="18" charset="0"/>
                          </a:rPr>
                          <m:t>𝑒𝑙</m:t>
                        </m:r>
                        <m:r>
                          <a:rPr lang="de-DE" sz="1200" i="1">
                            <a:latin typeface="Cambria Math" panose="02040503050406030204" pitchFamily="18" charset="0"/>
                          </a:rPr>
                          <m:t>,   </m:t>
                        </m:r>
                        <m:r>
                          <a:rPr lang="de-DE" sz="1200" i="1">
                            <a:latin typeface="Cambria Math" panose="02040503050406030204" pitchFamily="18" charset="0"/>
                          </a:rPr>
                          <m:t>𝐵𝑒𝑑𝑎𝑟𝑓</m:t>
                        </m:r>
                        <m:r>
                          <a:rPr lang="de-DE" sz="1200" i="1">
                            <a:latin typeface="Cambria Math" panose="02040503050406030204" pitchFamily="18" charset="0"/>
                          </a:rPr>
                          <m:t> </m:t>
                        </m:r>
                        <m:r>
                          <a:rPr lang="de-DE" sz="1200" i="1">
                            <a:latin typeface="Cambria Math" panose="02040503050406030204" pitchFamily="18" charset="0"/>
                          </a:rPr>
                          <m:t>𝑛𝑎𝑐h</m:t>
                        </m:r>
                        <m:r>
                          <a:rPr lang="de-DE" sz="1200" i="1">
                            <a:latin typeface="Cambria Math" panose="02040503050406030204" pitchFamily="18" charset="0"/>
                          </a:rPr>
                          <m:t> </m:t>
                        </m:r>
                        <m:r>
                          <a:rPr lang="de-DE" sz="1200" i="1">
                            <a:latin typeface="Cambria Math" panose="02040503050406030204" pitchFamily="18" charset="0"/>
                          </a:rPr>
                          <m:t>𝑉𝐷𝐼</m:t>
                        </m:r>
                        <m:r>
                          <a:rPr lang="de-DE" sz="1200" i="1">
                            <a:latin typeface="Cambria Math" panose="02040503050406030204" pitchFamily="18" charset="0"/>
                          </a:rPr>
                          <m:t>,   </m:t>
                        </m:r>
                        <m:r>
                          <a:rPr lang="de-DE" sz="1200" i="1">
                            <a:latin typeface="Cambria Math" panose="02040503050406030204" pitchFamily="18" charset="0"/>
                          </a:rPr>
                          <m:t>h</m:t>
                        </m:r>
                      </m:sub>
                    </m:sSub>
                  </m:oMath>
                </a14:m>
                <a:r>
                  <a:rPr lang="de-DE" sz="1200" dirty="0">
                    <a:latin typeface="Arial" panose="020B0604020202020204" pitchFamily="34" charset="0"/>
                    <a:cs typeface="Arial" panose="020B0604020202020204" pitchFamily="34" charset="0"/>
                  </a:rPr>
                  <a:t>: 	stündlicher Strombedarf eines Fahrzeuges nach VDI-Zyklus</a:t>
                </a:r>
              </a:p>
              <a:p>
                <a:pPr>
                  <a:spcBef>
                    <a:spcPts val="300"/>
                  </a:spcBef>
                </a:pPr>
                <a14:m>
                  <m:oMath xmlns:m="http://schemas.openxmlformats.org/officeDocument/2006/math">
                    <m:sSub>
                      <m:sSubPr>
                        <m:ctrlPr>
                          <a:rPr lang="de-DE" sz="1200" i="1">
                            <a:latin typeface="Cambria Math" panose="02040503050406030204" pitchFamily="18" charset="0"/>
                            <a:ea typeface="Cambria Math" panose="02040503050406030204" pitchFamily="18" charset="0"/>
                          </a:rPr>
                        </m:ctrlPr>
                      </m:sSubPr>
                      <m:e>
                        <m:r>
                          <a:rPr lang="de-DE" sz="1200" i="1">
                            <a:latin typeface="Cambria Math" panose="02040503050406030204" pitchFamily="18" charset="0"/>
                            <a:ea typeface="Cambria Math" panose="02040503050406030204" pitchFamily="18" charset="0"/>
                          </a:rPr>
                          <m:t>𝑙</m:t>
                        </m:r>
                      </m:e>
                      <m:sub>
                        <m:r>
                          <a:rPr lang="de-DE" sz="1200" i="1">
                            <a:latin typeface="Cambria Math" panose="02040503050406030204" pitchFamily="18" charset="0"/>
                            <a:ea typeface="Cambria Math" panose="02040503050406030204" pitchFamily="18" charset="0"/>
                          </a:rPr>
                          <m:t>𝑘𝑚</m:t>
                        </m:r>
                        <m:r>
                          <a:rPr lang="de-DE" sz="1200" b="0" i="1" smtClean="0">
                            <a:latin typeface="Cambria Math" panose="02040503050406030204" pitchFamily="18" charset="0"/>
                            <a:ea typeface="Cambria Math" panose="02040503050406030204" pitchFamily="18" charset="0"/>
                          </a:rPr>
                          <m:t>,   </m:t>
                        </m:r>
                        <m:r>
                          <a:rPr lang="de-DE" sz="1200" b="0" i="1" smtClean="0">
                            <a:latin typeface="Cambria Math" panose="02040503050406030204" pitchFamily="18" charset="0"/>
                            <a:ea typeface="Cambria Math" panose="02040503050406030204" pitchFamily="18" charset="0"/>
                          </a:rPr>
                          <m:t>𝑑</m:t>
                        </m:r>
                      </m:sub>
                    </m:sSub>
                  </m:oMath>
                </a14:m>
                <a:r>
                  <a:rPr lang="de-DE" sz="1200" dirty="0">
                    <a:latin typeface="Arial" panose="020B0604020202020204" pitchFamily="34" charset="0"/>
                    <a:cs typeface="Arial" panose="020B0604020202020204" pitchFamily="34" charset="0"/>
                  </a:rPr>
                  <a:t> :		zu fahrende Strecke pro Tag in km </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rPr>
                          <m:t>𝑡</m:t>
                        </m:r>
                      </m:e>
                      <m:sub>
                        <m:f>
                          <m:fPr>
                            <m:ctrlPr>
                              <a:rPr lang="de-DE" sz="1200" i="1">
                                <a:latin typeface="Cambria Math" panose="02040503050406030204" pitchFamily="18" charset="0"/>
                              </a:rPr>
                            </m:ctrlPr>
                          </m:fPr>
                          <m:num>
                            <m:r>
                              <a:rPr lang="de-DE" sz="1200" i="1">
                                <a:latin typeface="Cambria Math" panose="02040503050406030204" pitchFamily="18" charset="0"/>
                              </a:rPr>
                              <m:t>h</m:t>
                            </m:r>
                          </m:num>
                          <m:den>
                            <m:r>
                              <a:rPr lang="de-DE" sz="1200" i="1">
                                <a:latin typeface="Cambria Math" panose="02040503050406030204" pitchFamily="18" charset="0"/>
                              </a:rPr>
                              <m:t>𝑑</m:t>
                            </m:r>
                          </m:den>
                        </m:f>
                      </m:sub>
                    </m:sSub>
                  </m:oMath>
                </a14:m>
                <a:r>
                  <a:rPr lang="de-DE" sz="1200" dirty="0">
                    <a:latin typeface="Arial" panose="020B0604020202020204" pitchFamily="34" charset="0"/>
                    <a:cs typeface="Arial" panose="020B0604020202020204" pitchFamily="34" charset="0"/>
                  </a:rPr>
                  <a:t>:		Nutzungsstunden pro Tag</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rPr>
                          <m:t>𝐻</m:t>
                        </m:r>
                      </m:e>
                      <m:sub>
                        <m:r>
                          <a:rPr lang="de-DE" sz="1200" i="1">
                            <a:latin typeface="Cambria Math" panose="02040503050406030204" pitchFamily="18" charset="0"/>
                          </a:rPr>
                          <m:t>𝑖</m:t>
                        </m:r>
                        <m:r>
                          <a:rPr lang="de-DE" sz="1200" i="1">
                            <a:latin typeface="Cambria Math" panose="02040503050406030204" pitchFamily="18" charset="0"/>
                          </a:rPr>
                          <m:t>,   </m:t>
                        </m:r>
                        <m:sSub>
                          <m:sSubPr>
                            <m:ctrlPr>
                              <a:rPr lang="de-DE" sz="1200" i="1">
                                <a:latin typeface="Cambria Math" panose="02040503050406030204" pitchFamily="18" charset="0"/>
                              </a:rPr>
                            </m:ctrlPr>
                          </m:sSubPr>
                          <m:e>
                            <m:r>
                              <a:rPr lang="de-DE" sz="1200" i="1">
                                <a:latin typeface="Cambria Math" panose="02040503050406030204" pitchFamily="18" charset="0"/>
                              </a:rPr>
                              <m:t>𝐻</m:t>
                            </m:r>
                          </m:e>
                          <m:sub>
                            <m:r>
                              <a:rPr lang="de-DE" sz="1200" i="1">
                                <a:latin typeface="Cambria Math" panose="02040503050406030204" pitchFamily="18" charset="0"/>
                              </a:rPr>
                              <m:t>2</m:t>
                            </m:r>
                          </m:sub>
                        </m:sSub>
                      </m:sub>
                    </m:sSub>
                  </m:oMath>
                </a14:m>
                <a:r>
                  <a:rPr lang="de-DE" sz="1200" dirty="0">
                    <a:latin typeface="Arial" panose="020B0604020202020204" pitchFamily="34" charset="0"/>
                    <a:cs typeface="Arial" panose="020B0604020202020204" pitchFamily="34" charset="0"/>
                  </a:rPr>
                  <a:t>:		unterer Heizwert Wasserstoff</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rPr>
                          <m:t>𝐻</m:t>
                        </m:r>
                      </m:e>
                      <m:sub>
                        <m:r>
                          <a:rPr lang="de-DE" sz="1200" i="1">
                            <a:latin typeface="Cambria Math" panose="02040503050406030204" pitchFamily="18" charset="0"/>
                          </a:rPr>
                          <m:t>𝑖</m:t>
                        </m:r>
                        <m:r>
                          <a:rPr lang="de-DE" sz="1200" i="1">
                            <a:latin typeface="Cambria Math" panose="02040503050406030204" pitchFamily="18" charset="0"/>
                          </a:rPr>
                          <m:t>,   </m:t>
                        </m:r>
                        <m:r>
                          <a:rPr lang="de-DE" sz="1200" b="0" i="1" smtClean="0">
                            <a:latin typeface="Cambria Math" panose="02040503050406030204" pitchFamily="18" charset="0"/>
                          </a:rPr>
                          <m:t>𝐾𝑆</m:t>
                        </m:r>
                        <m:r>
                          <a:rPr lang="de-DE" sz="1200" i="1">
                            <a:latin typeface="Cambria Math" panose="02040503050406030204" pitchFamily="18" charset="0"/>
                          </a:rPr>
                          <m:t> </m:t>
                        </m:r>
                      </m:sub>
                    </m:sSub>
                  </m:oMath>
                </a14:m>
                <a:r>
                  <a:rPr lang="de-DE" sz="1200" dirty="0">
                    <a:latin typeface="Arial" panose="020B0604020202020204" pitchFamily="34" charset="0"/>
                    <a:cs typeface="Arial" panose="020B0604020202020204" pitchFamily="34" charset="0"/>
                  </a:rPr>
                  <a:t>:		unterer Heizwert Kraftstoff des zu ersetzenden Fahrzeuges </a:t>
                </a:r>
              </a:p>
              <a:p>
                <a:pPr>
                  <a:spcBef>
                    <a:spcPts val="300"/>
                  </a:spcBef>
                </a:pPr>
                <a14:m>
                  <m:oMath xmlns:m="http://schemas.openxmlformats.org/officeDocument/2006/math">
                    <m:sSub>
                      <m:sSubPr>
                        <m:ctrlPr>
                          <a:rPr lang="de-DE" sz="1200" i="1">
                            <a:latin typeface="Cambria Math" panose="02040503050406030204" pitchFamily="18" charset="0"/>
                          </a:rPr>
                        </m:ctrlPr>
                      </m:sSubPr>
                      <m:e>
                        <m:r>
                          <a:rPr lang="de-DE" sz="1200" i="1">
                            <a:latin typeface="Cambria Math" panose="02040503050406030204" pitchFamily="18" charset="0"/>
                            <a:sym typeface="Symbol" panose="05050102010706020507" pitchFamily="18" charset="2"/>
                          </a:rPr>
                          <m:t></m:t>
                        </m:r>
                      </m:e>
                      <m:sub>
                        <m:r>
                          <a:rPr lang="de-DE" sz="1200" i="1">
                            <a:latin typeface="Cambria Math" panose="02040503050406030204" pitchFamily="18" charset="0"/>
                          </a:rPr>
                          <m:t>𝐵𝑍</m:t>
                        </m:r>
                      </m:sub>
                    </m:sSub>
                  </m:oMath>
                </a14:m>
                <a:r>
                  <a:rPr lang="de-DE" sz="1200" dirty="0">
                    <a:latin typeface="Arial" panose="020B0604020202020204" pitchFamily="34" charset="0"/>
                    <a:cs typeface="Arial" panose="020B0604020202020204" pitchFamily="34" charset="0"/>
                  </a:rPr>
                  <a:t>:		Wirkungsgrad Brennstoffzelle</a:t>
                </a:r>
              </a:p>
              <a:p>
                <a:endParaRPr lang="de-DE" sz="14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mc:Choice>
        <mc:Fallback xmlns="">
          <p:sp>
            <p:nvSpPr>
              <p:cNvPr id="17" name="Rechteck 16">
                <a:extLst>
                  <a:ext uri="{FF2B5EF4-FFF2-40B4-BE49-F238E27FC236}">
                    <a16:creationId xmlns:a16="http://schemas.microsoft.com/office/drawing/2014/main" id="{ADDDE216-FB75-4815-828D-AC42C476F783}"/>
                  </a:ext>
                </a:extLst>
              </p:cNvPr>
              <p:cNvSpPr>
                <a:spLocks noRot="1" noChangeAspect="1" noMove="1" noResize="1" noEditPoints="1" noAdjustHandles="1" noChangeArrowheads="1" noChangeShapeType="1" noTextEdit="1"/>
              </p:cNvSpPr>
              <p:nvPr/>
            </p:nvSpPr>
            <p:spPr>
              <a:xfrm>
                <a:off x="2722855" y="3966573"/>
                <a:ext cx="6540238" cy="2287577"/>
              </a:xfrm>
              <a:prstGeom prst="rect">
                <a:avLst/>
              </a:prstGeom>
              <a:blipFill>
                <a:blip r:embed="rId9"/>
                <a:stretch>
                  <a:fillRect t="-265"/>
                </a:stretch>
              </a:blipFill>
              <a:ln>
                <a:solidFill>
                  <a:schemeClr val="accent1">
                    <a:lumMod val="50000"/>
                  </a:schemeClr>
                </a:solidFill>
              </a:ln>
            </p:spPr>
            <p:txBody>
              <a:bodyPr/>
              <a:lstStyle/>
              <a:p>
                <a:r>
                  <a:rPr lang="de-DE">
                    <a:noFill/>
                  </a:rPr>
                  <a:t> </a:t>
                </a:r>
              </a:p>
            </p:txBody>
          </p:sp>
        </mc:Fallback>
      </mc:AlternateContent>
    </p:spTree>
    <p:extLst>
      <p:ext uri="{BB962C8B-B14F-4D97-AF65-F5344CB8AC3E}">
        <p14:creationId xmlns:p14="http://schemas.microsoft.com/office/powerpoint/2010/main" val="936046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57BF65C-AC36-489D-9F79-C1ECDF303D2E}"/>
              </a:ext>
            </a:extLst>
          </p:cNvPr>
          <p:cNvSpPr>
            <a:spLocks noGrp="1"/>
          </p:cNvSpPr>
          <p:nvPr>
            <p:ph type="sldNum" sz="quarter" idx="12"/>
          </p:nvPr>
        </p:nvSpPr>
        <p:spPr/>
        <p:txBody>
          <a:bodyPr/>
          <a:lstStyle/>
          <a:p>
            <a:fld id="{E9E7CC83-3900-4EC9-9960-FB47173819DD}" type="slidenum">
              <a:rPr lang="de-DE" smtClean="0"/>
              <a:t>17</a:t>
            </a:fld>
            <a:endParaRPr lang="de-DE" dirty="0"/>
          </a:p>
        </p:txBody>
      </p:sp>
      <p:sp>
        <p:nvSpPr>
          <p:cNvPr id="3" name="Rechteck 2">
            <a:extLst>
              <a:ext uri="{FF2B5EF4-FFF2-40B4-BE49-F238E27FC236}">
                <a16:creationId xmlns:a16="http://schemas.microsoft.com/office/drawing/2014/main" id="{258B3003-975B-4C04-94A6-064902CE64E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Auslegung einer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-Tankstelle und Aufstellungskriterien: </a:t>
            </a:r>
          </a:p>
          <a:p>
            <a:r>
              <a:rPr lang="de-DE" sz="1400" dirty="0">
                <a:latin typeface="Arial" panose="020B0604020202020204" pitchFamily="34" charset="0"/>
                <a:cs typeface="Arial" panose="020B0604020202020204" pitchFamily="34" charset="0"/>
              </a:rPr>
              <a:t>Die Größe und die Anzahl der Teilanlagen von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-Tankstellen hängt davon ab, </a:t>
            </a:r>
            <a:r>
              <a:rPr lang="de-DE" sz="1400" b="1" dirty="0">
                <a:latin typeface="Arial" panose="020B0604020202020204" pitchFamily="34" charset="0"/>
                <a:cs typeface="Arial" panose="020B0604020202020204" pitchFamily="34" charset="0"/>
              </a:rPr>
              <a:t>w</a:t>
            </a:r>
            <a:r>
              <a:rPr lang="de-DE" sz="1400" dirty="0">
                <a:latin typeface="Arial" panose="020B0604020202020204" pitchFamily="34" charset="0"/>
                <a:cs typeface="Arial" panose="020B0604020202020204" pitchFamily="34" charset="0"/>
              </a:rPr>
              <a:t>ie viele Fahrzeuge zu ähnlichen Zeiten betankt werden müssen. Die Aufstellungskriterien für die Teilanlagen einer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-Tankstelle (Gasfüllanlage im Sinne </a:t>
            </a:r>
            <a:r>
              <a:rPr lang="de-DE" sz="1400" u="sng" dirty="0">
                <a:solidFill>
                  <a:prstClr val="white"/>
                </a:solidFill>
                <a:latin typeface="Arial" panose="020B0604020202020204" pitchFamily="34" charset="0"/>
                <a:cs typeface="Arial" panose="020B0604020202020204" pitchFamily="34" charset="0"/>
              </a:rPr>
              <a:t>§ 18 Absatz 1 Nr. 3 </a:t>
            </a:r>
            <a:r>
              <a:rPr lang="de-DE" sz="1400" dirty="0">
                <a:latin typeface="Arial" panose="020B0604020202020204" pitchFamily="34" charset="0"/>
                <a:cs typeface="Arial" panose="020B0604020202020204" pitchFamily="34" charset="0"/>
              </a:rPr>
              <a:t>der BetrSichV) können der </a:t>
            </a:r>
            <a:r>
              <a:rPr lang="de-DE" sz="1400" u="sng" dirty="0">
                <a:latin typeface="Arial" panose="020B0604020202020204" pitchFamily="34" charset="0"/>
                <a:cs typeface="Arial" panose="020B0604020202020204" pitchFamily="34" charset="0"/>
              </a:rPr>
              <a:t>TRBS 3051/ TRGS 751 </a:t>
            </a:r>
            <a:r>
              <a:rPr lang="de-DE" sz="1400" dirty="0">
                <a:latin typeface="Arial" panose="020B0604020202020204" pitchFamily="34" charset="0"/>
                <a:cs typeface="Arial" panose="020B0604020202020204" pitchFamily="34" charset="0"/>
              </a:rPr>
              <a:t>entnommen werden. Bei Abweichung von den Regelungen der TRGS ist ein mindestens gleichwertiger Sicherheitsstandard zu erreichen und nachzuweisen.</a:t>
            </a:r>
          </a:p>
          <a:p>
            <a:endParaRPr lang="de-DE" sz="2400" b="1"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0DF9CE86-D69B-468F-B57D-54EA908C1652}"/>
              </a:ext>
            </a:extLst>
          </p:cNvPr>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291047" y="392657"/>
            <a:ext cx="1332000" cy="1332000"/>
          </a:xfrm>
          <a:prstGeom prst="rect">
            <a:avLst/>
          </a:prstGeom>
        </p:spPr>
      </p:pic>
      <p:sp>
        <p:nvSpPr>
          <p:cNvPr id="6" name="Rechteck 5">
            <a:hlinkClick r:id="rId3" action="ppaction://hlinksldjump" highlightClick="1">
              <a:snd r:embed="rId4" name="arrow.wav"/>
            </a:hlinkClick>
            <a:extLst>
              <a:ext uri="{FF2B5EF4-FFF2-40B4-BE49-F238E27FC236}">
                <a16:creationId xmlns:a16="http://schemas.microsoft.com/office/drawing/2014/main" id="{CDD87DC0-6B6D-4CA4-BF98-5296B872178D}"/>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7" name="Rechteck 6">
            <a:hlinkClick r:id="rId5" action="ppaction://hlinksldjump" highlightClick="1">
              <a:snd r:embed="rId4" name="arrow.wav"/>
            </a:hlinkClick>
            <a:extLst>
              <a:ext uri="{FF2B5EF4-FFF2-40B4-BE49-F238E27FC236}">
                <a16:creationId xmlns:a16="http://schemas.microsoft.com/office/drawing/2014/main" id="{97D13307-576B-4C56-B995-95DBEBA768AC}"/>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0" name="Rechteck 9">
            <a:extLst>
              <a:ext uri="{FF2B5EF4-FFF2-40B4-BE49-F238E27FC236}">
                <a16:creationId xmlns:a16="http://schemas.microsoft.com/office/drawing/2014/main" id="{B471BC28-F2D2-44AA-878F-C1DB5D7D32D6}"/>
              </a:ext>
            </a:extLst>
          </p:cNvPr>
          <p:cNvSpPr/>
          <p:nvPr/>
        </p:nvSpPr>
        <p:spPr>
          <a:xfrm>
            <a:off x="5326879" y="1900518"/>
            <a:ext cx="5919573" cy="404308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Für die Bestandteile einer Gasfüllanlage gelten unter anderem die folgenden Aufstellungskriterien (</a:t>
            </a:r>
            <a:r>
              <a:rPr lang="de-DE" sz="1400" b="1" u="sng"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vgl. TRGS 751</a:t>
            </a:r>
            <a:r>
              <a:rPr lang="de-DE" sz="1400" b="1" dirty="0">
                <a:latin typeface="Arial" panose="020B0604020202020204" pitchFamily="34" charset="0"/>
                <a:cs typeface="Arial" panose="020B0604020202020204" pitchFamily="34" charset="0"/>
              </a:rPr>
              <a:t>)</a:t>
            </a:r>
          </a:p>
          <a:p>
            <a:endParaRPr lang="de-DE" sz="14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Mindestsicherheitsabstand zu Schutzobjekten: 3 m</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Die Anwendbarkeit des Mindestsicherheitsabstandes ist über die Gefährdungsbeurteilung inkl. Explosionsschutzdokument zu überprüfen.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Sofern die Einhaltung von erforderlichen Sicherheitsabständen nicht möglich ist, sind zusätzliche Schutzmaßnahmen, wie die Aufstellung von  Brandschutzwänden, zu treffen. </a:t>
            </a:r>
          </a:p>
          <a:p>
            <a:pPr marL="285750" indent="-285750">
              <a:spcBef>
                <a:spcPts val="1200"/>
              </a:spcBef>
              <a:buFont typeface="Wingdings" panose="05000000000000000000" pitchFamily="2" charset="2"/>
              <a:buChar char="§"/>
            </a:pPr>
            <a:r>
              <a:rPr lang="de-DE" sz="1400" u="sng"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Die DGUV Regel 113-001 „</a:t>
            </a:r>
            <a:r>
              <a:rPr lang="de-DE" sz="1400" i="1" u="sng"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Explosionsschutz-Regeln (EX-RL)</a:t>
            </a:r>
            <a:r>
              <a:rPr lang="de-DE" sz="1400" u="sng"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   </a:t>
            </a:r>
            <a:r>
              <a:rPr lang="de-DE" sz="1400" dirty="0">
                <a:latin typeface="Arial" panose="020B0604020202020204" pitchFamily="34" charset="0"/>
                <a:cs typeface="Arial" panose="020B0604020202020204" pitchFamily="34" charset="0"/>
              </a:rPr>
              <a:t>enthält alle relevanten TRBS und TRGS, die je nach Vorhaben für die Sicherstellung ausreichender Schutzmaßnahmen einschlägig sein können.</a:t>
            </a:r>
          </a:p>
          <a:p>
            <a:pPr>
              <a:spcBef>
                <a:spcPts val="1200"/>
              </a:spcBef>
            </a:pPr>
            <a:r>
              <a:rPr lang="de-DE" sz="1400" dirty="0">
                <a:latin typeface="Arial" panose="020B0604020202020204" pitchFamily="34" charset="0"/>
                <a:cs typeface="Arial" panose="020B0604020202020204" pitchFamily="34" charset="0"/>
              </a:rPr>
              <a:t>Auf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-Lagerbehälter wird im Folgenden noch detaillierter eingegangen. </a:t>
            </a:r>
          </a:p>
          <a:p>
            <a:endParaRPr lang="de-DE" sz="1400"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endParaRPr lang="de-DE" sz="1400" b="1"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Auf die Aufstellungskriterien von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-Lagerbehältern wird in den folgenden Folien eingegangen. </a:t>
            </a:r>
          </a:p>
        </p:txBody>
      </p:sp>
      <p:sp>
        <p:nvSpPr>
          <p:cNvPr id="11" name="Rechteck 10">
            <a:extLst>
              <a:ext uri="{FF2B5EF4-FFF2-40B4-BE49-F238E27FC236}">
                <a16:creationId xmlns:a16="http://schemas.microsoft.com/office/drawing/2014/main" id="{A0DA487B-0D14-4718-BE3C-F690C2C7B42B}"/>
              </a:ext>
            </a:extLst>
          </p:cNvPr>
          <p:cNvSpPr/>
          <p:nvPr/>
        </p:nvSpPr>
        <p:spPr>
          <a:xfrm>
            <a:off x="265208" y="1911302"/>
            <a:ext cx="4832085" cy="4032298"/>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Auslegung der Teilanlagen einer H</a:t>
            </a:r>
            <a:r>
              <a:rPr lang="de-DE" sz="1600" b="1" baseline="-25000" dirty="0">
                <a:latin typeface="Arial" panose="020B0604020202020204" pitchFamily="34" charset="0"/>
                <a:cs typeface="Arial" panose="020B0604020202020204" pitchFamily="34" charset="0"/>
              </a:rPr>
              <a:t>2</a:t>
            </a:r>
            <a:r>
              <a:rPr lang="de-DE" sz="1600" b="1" dirty="0">
                <a:latin typeface="Arial" panose="020B0604020202020204" pitchFamily="34" charset="0"/>
                <a:cs typeface="Arial" panose="020B0604020202020204" pitchFamily="34" charset="0"/>
              </a:rPr>
              <a:t>-Tankstelle</a:t>
            </a:r>
          </a:p>
          <a:p>
            <a:endParaRPr lang="de-DE" sz="1600" b="1"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 Tankstellen bestehen i.d.R. aus der Abgabeeinrichtung mit Dispenser, Verdichtern, Kühlanlagen, und Lagerbehältern. Die Größe der Teilanlagen ist über Herstellerangaben zu ermitteln. Potentielle Lieferanten benötigen dazu die folgenden Informationen:</a:t>
            </a:r>
          </a:p>
          <a:p>
            <a:r>
              <a:rPr lang="de-DE" sz="14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Wie viele Fahrzeuge sind in welchen Zeitabständen zu betanken?</a:t>
            </a:r>
          </a:p>
          <a:p>
            <a:pPr marL="285750" indent="-285750">
              <a:buFont typeface="Wingdings" panose="05000000000000000000" pitchFamily="2" charset="2"/>
              <a:buChar char="§"/>
            </a:pP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Welchen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-Bedarf haben die Fahrzeuge pro Betankung?</a:t>
            </a:r>
          </a:p>
          <a:p>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Auf eine eigenständige Auslegung von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-Lagerbehältern wird in den folgenden Folien eingegangen. </a:t>
            </a:r>
          </a:p>
          <a:p>
            <a:endParaRPr lang="de-DE" sz="1600" dirty="0">
              <a:latin typeface="Arial" panose="020B0604020202020204" pitchFamily="34" charset="0"/>
              <a:cs typeface="Arial" panose="020B0604020202020204" pitchFamily="34" charset="0"/>
            </a:endParaRPr>
          </a:p>
        </p:txBody>
      </p:sp>
      <p:pic>
        <p:nvPicPr>
          <p:cNvPr id="13" name="Grafik 12" descr="Cursor">
            <a:extLst>
              <a:ext uri="{FF2B5EF4-FFF2-40B4-BE49-F238E27FC236}">
                <a16:creationId xmlns:a16="http://schemas.microsoft.com/office/drawing/2014/main" id="{D923A277-04C8-4144-A1FF-F9AD81AEBF7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30352" y="4555491"/>
            <a:ext cx="223576" cy="223576"/>
          </a:xfrm>
          <a:prstGeom prst="rect">
            <a:avLst/>
          </a:prstGeom>
        </p:spPr>
      </p:pic>
      <p:pic>
        <p:nvPicPr>
          <p:cNvPr id="14" name="Grafik 13" descr="Cursor">
            <a:extLst>
              <a:ext uri="{FF2B5EF4-FFF2-40B4-BE49-F238E27FC236}">
                <a16:creationId xmlns:a16="http://schemas.microsoft.com/office/drawing/2014/main" id="{6C1C7136-CA12-42F0-87DD-0C64C71C91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65232" y="2217614"/>
            <a:ext cx="223576" cy="223576"/>
          </a:xfrm>
          <a:prstGeom prst="rect">
            <a:avLst/>
          </a:prstGeom>
        </p:spPr>
      </p:pic>
    </p:spTree>
    <p:extLst>
      <p:ext uri="{BB962C8B-B14F-4D97-AF65-F5344CB8AC3E}">
        <p14:creationId xmlns:p14="http://schemas.microsoft.com/office/powerpoint/2010/main" val="2711079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E5F3D74-E116-4128-AFCB-E7F9A5082018}"/>
              </a:ext>
            </a:extLst>
          </p:cNvPr>
          <p:cNvSpPr/>
          <p:nvPr/>
        </p:nvSpPr>
        <p:spPr>
          <a:xfrm>
            <a:off x="-1" y="359999"/>
            <a:ext cx="10080000" cy="1624443"/>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Soll der Elektrolyseur der Tankstelle ausschließlich und direkt mit Strom aus Erneuerbare-Energie-Anlagen (EE-Anlagen) versorgt werden?</a:t>
            </a:r>
          </a:p>
          <a:p>
            <a:pPr lvl="0"/>
            <a:r>
              <a:rPr lang="de-DE" sz="1400" dirty="0">
                <a:solidFill>
                  <a:prstClr val="white"/>
                </a:solidFill>
                <a:latin typeface="Arial" panose="020B0604020202020204" pitchFamily="34" charset="0"/>
                <a:cs typeface="Arial" panose="020B0604020202020204" pitchFamily="34" charset="0"/>
              </a:rPr>
              <a:t>Hinweis: Nur Wasserstoff, der direkt und ausschließlich mittels EE-Strom erzeugt wird, gilt als grüner Wasserstoff. Die Erzeugung von grünem Wasserstoff ist Voraussetzung für den Erhalt von Fördergeldern.</a:t>
            </a:r>
          </a:p>
          <a:p>
            <a:endParaRPr lang="de-DE" sz="2400" b="1" dirty="0">
              <a:latin typeface="Arial" panose="020B0604020202020204" pitchFamily="34" charset="0"/>
              <a:cs typeface="Arial" panose="020B0604020202020204" pitchFamily="34" charset="0"/>
            </a:endParaRPr>
          </a:p>
        </p:txBody>
      </p:sp>
      <p:sp>
        <p:nvSpPr>
          <p:cNvPr id="5" name="Rechteck 4">
            <a:hlinkClick r:id="rId3" action="ppaction://hlinksldjump" highlightClick="1">
              <a:snd r:embed="rId4" name="arrow.wav"/>
            </a:hlinkClick>
            <a:extLst>
              <a:ext uri="{FF2B5EF4-FFF2-40B4-BE49-F238E27FC236}">
                <a16:creationId xmlns:a16="http://schemas.microsoft.com/office/drawing/2014/main" id="{DD11A0AF-0022-45E3-91A9-92444BCB1C7E}"/>
              </a:ext>
            </a:extLst>
          </p:cNvPr>
          <p:cNvSpPr/>
          <p:nvPr/>
        </p:nvSpPr>
        <p:spPr>
          <a:xfrm>
            <a:off x="360000" y="2663715"/>
            <a:ext cx="9719999" cy="1063414"/>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Ja: </a:t>
            </a:r>
            <a:r>
              <a:rPr lang="de-DE" dirty="0">
                <a:latin typeface="Arial" panose="020B0604020202020204" pitchFamily="34" charset="0"/>
                <a:cs typeface="Arial" panose="020B0604020202020204" pitchFamily="34" charset="0"/>
              </a:rPr>
              <a:t>Die Elektrolyseanlage soll ausschließlich und direkt mit Strom aus EE-Anlagen versorgt werden. Es besteht eine zeitliche Abhängigkeit zwischen der Stromerzeugung und der </a:t>
            </a:r>
          </a:p>
          <a:p>
            <a:r>
              <a:rPr lang="de-DE" dirty="0">
                <a:latin typeface="Arial" panose="020B0604020202020204" pitchFamily="34" charset="0"/>
                <a:cs typeface="Arial" panose="020B0604020202020204" pitchFamily="34" charset="0"/>
              </a:rPr>
              <a:t>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-Erzeugung.</a:t>
            </a:r>
          </a:p>
        </p:txBody>
      </p:sp>
      <p:sp>
        <p:nvSpPr>
          <p:cNvPr id="6" name="Rechteck 5">
            <a:hlinkClick r:id="rId5" action="ppaction://hlinksldjump" highlightClick="1">
              <a:snd r:embed="rId4" name="arrow.wav"/>
            </a:hlinkClick>
            <a:extLst>
              <a:ext uri="{FF2B5EF4-FFF2-40B4-BE49-F238E27FC236}">
                <a16:creationId xmlns:a16="http://schemas.microsoft.com/office/drawing/2014/main" id="{105BFEBB-A693-40C9-B3F1-79F7C25CB6AD}"/>
              </a:ext>
            </a:extLst>
          </p:cNvPr>
          <p:cNvSpPr/>
          <p:nvPr/>
        </p:nvSpPr>
        <p:spPr>
          <a:xfrm>
            <a:off x="360000" y="4063919"/>
            <a:ext cx="9719999" cy="1063414"/>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Nein: </a:t>
            </a:r>
            <a:r>
              <a:rPr lang="de-DE" dirty="0">
                <a:latin typeface="Arial" panose="020B0604020202020204" pitchFamily="34" charset="0"/>
                <a:cs typeface="Arial" panose="020B0604020202020204" pitchFamily="34" charset="0"/>
              </a:rPr>
              <a:t>Die Elektrolyseanlage kann auf Strom aus dem Netz zurückgreifen und wird somit nicht ausschließlich oder nur bilanziell mit Strom aus EE-Anlagen versorgt. Es besteht keine zeitliche Abhängigkeit zwischen Stromerzeugung und 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-Erzeugung.</a:t>
            </a:r>
            <a:r>
              <a:rPr lang="de-DE" baseline="30000" dirty="0">
                <a:latin typeface="Arial" panose="020B0604020202020204" pitchFamily="34" charset="0"/>
                <a:cs typeface="Arial" panose="020B0604020202020204" pitchFamily="34" charset="0"/>
              </a:rPr>
              <a:t>2</a:t>
            </a:r>
          </a:p>
        </p:txBody>
      </p:sp>
      <p:sp>
        <p:nvSpPr>
          <p:cNvPr id="2" name="Foliennummernplatzhalter 1">
            <a:extLst>
              <a:ext uri="{FF2B5EF4-FFF2-40B4-BE49-F238E27FC236}">
                <a16:creationId xmlns:a16="http://schemas.microsoft.com/office/drawing/2014/main" id="{C395C779-397C-47C0-808C-D135CCC08999}"/>
              </a:ext>
            </a:extLst>
          </p:cNvPr>
          <p:cNvSpPr>
            <a:spLocks noGrp="1"/>
          </p:cNvSpPr>
          <p:nvPr>
            <p:ph type="sldNum" sz="quarter" idx="12"/>
          </p:nvPr>
        </p:nvSpPr>
        <p:spPr/>
        <p:txBody>
          <a:bodyPr/>
          <a:lstStyle/>
          <a:p>
            <a:fld id="{E9E7CC83-3900-4EC9-9960-FB47173819DD}" type="slidenum">
              <a:rPr lang="de-DE" smtClean="0"/>
              <a:t>18</a:t>
            </a:fld>
            <a:endParaRPr lang="de-DE" dirty="0"/>
          </a:p>
        </p:txBody>
      </p:sp>
      <p:pic>
        <p:nvPicPr>
          <p:cNvPr id="7" name="Grafik 6">
            <a:extLst>
              <a:ext uri="{FF2B5EF4-FFF2-40B4-BE49-F238E27FC236}">
                <a16:creationId xmlns:a16="http://schemas.microsoft.com/office/drawing/2014/main" id="{5300B78B-B2DF-4410-978F-A6E26FAE01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24587" y="2663715"/>
            <a:ext cx="1063414" cy="1063414"/>
          </a:xfrm>
          <a:prstGeom prst="rect">
            <a:avLst/>
          </a:prstGeom>
        </p:spPr>
      </p:pic>
      <p:pic>
        <p:nvPicPr>
          <p:cNvPr id="8" name="Grafik 7">
            <a:extLst>
              <a:ext uri="{FF2B5EF4-FFF2-40B4-BE49-F238E27FC236}">
                <a16:creationId xmlns:a16="http://schemas.microsoft.com/office/drawing/2014/main" id="{21AB7329-8928-45E2-8041-2480CF76B8D4}"/>
              </a:ext>
            </a:extLst>
          </p:cNvPr>
          <p:cNvPicPr>
            <a:picLocks noChangeAspect="1"/>
          </p:cNvPicPr>
          <p:nvPr/>
        </p:nvPicPr>
        <p:blipFill>
          <a:blip r:embed="rId7">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0624587" y="4098475"/>
            <a:ext cx="1063414" cy="1063414"/>
          </a:xfrm>
          <a:prstGeom prst="rect">
            <a:avLst/>
          </a:prstGeom>
        </p:spPr>
      </p:pic>
      <p:pic>
        <p:nvPicPr>
          <p:cNvPr id="11" name="Grafik 10">
            <a:extLst>
              <a:ext uri="{FF2B5EF4-FFF2-40B4-BE49-F238E27FC236}">
                <a16:creationId xmlns:a16="http://schemas.microsoft.com/office/drawing/2014/main" id="{DE3A2689-ACB7-4A25-B20C-86E6DE6E951F}"/>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82258" y="359999"/>
            <a:ext cx="1573953" cy="1573953"/>
          </a:xfrm>
          <a:prstGeom prst="rect">
            <a:avLst/>
          </a:prstGeom>
        </p:spPr>
      </p:pic>
      <p:sp>
        <p:nvSpPr>
          <p:cNvPr id="9" name="Rechteck 8">
            <a:hlinkClick r:id="rId9" action="ppaction://hlinksldjump" highlightClick="1">
              <a:snd r:embed="rId4" name="arrow.wav"/>
            </a:hlinkClick>
            <a:extLst>
              <a:ext uri="{FF2B5EF4-FFF2-40B4-BE49-F238E27FC236}">
                <a16:creationId xmlns:a16="http://schemas.microsoft.com/office/drawing/2014/main" id="{A4F4B8B8-1A31-4DAE-81F8-5025E1407671}"/>
              </a:ext>
            </a:extLst>
          </p:cNvPr>
          <p:cNvSpPr/>
          <p:nvPr/>
        </p:nvSpPr>
        <p:spPr>
          <a:xfrm>
            <a:off x="360000" y="5985696"/>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Tree>
    <p:extLst>
      <p:ext uri="{BB962C8B-B14F-4D97-AF65-F5344CB8AC3E}">
        <p14:creationId xmlns:p14="http://schemas.microsoft.com/office/powerpoint/2010/main" val="136336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hlinkClick r:id="rId3" action="ppaction://hlinksldjump" highlightClick="1">
              <a:snd r:embed="rId4" name="arrow.wav"/>
            </a:hlinkClick>
            <a:extLst>
              <a:ext uri="{FF2B5EF4-FFF2-40B4-BE49-F238E27FC236}">
                <a16:creationId xmlns:a16="http://schemas.microsoft.com/office/drawing/2014/main" id="{71BEED02-9972-4F8A-A8E3-37B72967809C}"/>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2" name="Foliennummernplatzhalter 1">
            <a:extLst>
              <a:ext uri="{FF2B5EF4-FFF2-40B4-BE49-F238E27FC236}">
                <a16:creationId xmlns:a16="http://schemas.microsoft.com/office/drawing/2014/main" id="{E7E19FE1-480D-4560-BC24-76BA857F6688}"/>
              </a:ext>
            </a:extLst>
          </p:cNvPr>
          <p:cNvSpPr>
            <a:spLocks noGrp="1"/>
          </p:cNvSpPr>
          <p:nvPr>
            <p:ph type="sldNum" sz="quarter" idx="12"/>
          </p:nvPr>
        </p:nvSpPr>
        <p:spPr/>
        <p:txBody>
          <a:bodyPr/>
          <a:lstStyle/>
          <a:p>
            <a:fld id="{E9E7CC83-3900-4EC9-9960-FB47173819DD}" type="slidenum">
              <a:rPr lang="de-DE" smtClean="0"/>
              <a:t>19</a:t>
            </a:fld>
            <a:endParaRPr lang="de-DE" dirty="0"/>
          </a:p>
        </p:txBody>
      </p:sp>
      <p:sp>
        <p:nvSpPr>
          <p:cNvPr id="13" name="Rechteck 12">
            <a:hlinkClick r:id="rId5" action="ppaction://hlinksldjump" highlightClick="1">
              <a:snd r:embed="rId4" name="arrow.wav"/>
            </a:hlinkClick>
            <a:extLst>
              <a:ext uri="{FF2B5EF4-FFF2-40B4-BE49-F238E27FC236}">
                <a16:creationId xmlns:a16="http://schemas.microsoft.com/office/drawing/2014/main" id="{7153B576-4937-4433-AE0E-B4FAF84829BF}"/>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25" name="Rechteck 24">
            <a:extLst>
              <a:ext uri="{FF2B5EF4-FFF2-40B4-BE49-F238E27FC236}">
                <a16:creationId xmlns:a16="http://schemas.microsoft.com/office/drawing/2014/main" id="{00C84929-7D8E-4F54-9E60-41BC90948BC9}"/>
              </a:ext>
            </a:extLst>
          </p:cNvPr>
          <p:cNvSpPr/>
          <p:nvPr/>
        </p:nvSpPr>
        <p:spPr>
          <a:xfrm>
            <a:off x="0" y="5170409"/>
            <a:ext cx="12192000" cy="73192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0375" indent="-285750">
              <a:buFont typeface="Wingdings" panose="05000000000000000000" pitchFamily="2" charset="2"/>
              <a:buChar char="à"/>
            </a:pPr>
            <a:r>
              <a:rPr lang="de-DE" sz="1600" b="1" dirty="0">
                <a:latin typeface="Arial" panose="020B0604020202020204" pitchFamily="34" charset="0"/>
                <a:cs typeface="Arial" panose="020B0604020202020204" pitchFamily="34" charset="0"/>
              </a:rPr>
              <a:t>Die maximal sinnvolle Elektrolyseurleistung sollte von der mindestens erforderlichen Elektrolyseurleistung </a:t>
            </a:r>
          </a:p>
          <a:p>
            <a:pPr marL="358775"/>
            <a:r>
              <a:rPr lang="de-DE" sz="1600" b="1" dirty="0">
                <a:latin typeface="Arial" panose="020B0604020202020204" pitchFamily="34" charset="0"/>
                <a:cs typeface="Arial" panose="020B0604020202020204" pitchFamily="34" charset="0"/>
              </a:rPr>
              <a:t>(vgl. Folie 20) nicht wesentlich überschritten werden. </a:t>
            </a:r>
          </a:p>
        </p:txBody>
      </p:sp>
      <p:pic>
        <p:nvPicPr>
          <p:cNvPr id="26" name="Grafik 25">
            <a:extLst>
              <a:ext uri="{FF2B5EF4-FFF2-40B4-BE49-F238E27FC236}">
                <a16:creationId xmlns:a16="http://schemas.microsoft.com/office/drawing/2014/main" id="{0DA1D8D0-3302-4D64-B3D1-A95C5C371464}"/>
              </a:ext>
            </a:extLst>
          </p:cNvPr>
          <p:cNvPicPr>
            <a:picLocks noChangeAspect="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82258" y="359999"/>
            <a:ext cx="1573953" cy="1573953"/>
          </a:xfrm>
          <a:prstGeom prst="rect">
            <a:avLst/>
          </a:prstGeom>
        </p:spPr>
      </p:pic>
      <p:grpSp>
        <p:nvGrpSpPr>
          <p:cNvPr id="27" name="Gruppieren 26">
            <a:extLst>
              <a:ext uri="{FF2B5EF4-FFF2-40B4-BE49-F238E27FC236}">
                <a16:creationId xmlns:a16="http://schemas.microsoft.com/office/drawing/2014/main" id="{DF9ACC26-1FE4-45E2-99B7-A060E15CA662}"/>
              </a:ext>
            </a:extLst>
          </p:cNvPr>
          <p:cNvGrpSpPr/>
          <p:nvPr/>
        </p:nvGrpSpPr>
        <p:grpSpPr>
          <a:xfrm>
            <a:off x="265208" y="359999"/>
            <a:ext cx="9814792" cy="4532041"/>
            <a:chOff x="0" y="359999"/>
            <a:chExt cx="10080000" cy="4532041"/>
          </a:xfrm>
        </p:grpSpPr>
        <p:sp>
          <p:nvSpPr>
            <p:cNvPr id="28" name="Rechteck 27">
              <a:extLst>
                <a:ext uri="{FF2B5EF4-FFF2-40B4-BE49-F238E27FC236}">
                  <a16:creationId xmlns:a16="http://schemas.microsoft.com/office/drawing/2014/main" id="{89158B69-B1D8-4210-99A5-6156ECA77CEE}"/>
                </a:ext>
              </a:extLst>
            </p:cNvPr>
            <p:cNvSpPr/>
            <p:nvPr/>
          </p:nvSpPr>
          <p:spPr>
            <a:xfrm>
              <a:off x="0" y="359999"/>
              <a:ext cx="10080000" cy="453204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a:r>
                <a:rPr lang="de-DE" sz="2400" b="1" dirty="0">
                  <a:latin typeface="Arial" panose="020B0604020202020204" pitchFamily="34" charset="0"/>
                  <a:cs typeface="Arial" panose="020B0604020202020204" pitchFamily="34" charset="0"/>
                </a:rPr>
                <a:t>Maximal sinnvolle Elektrolyseurleistung: </a:t>
              </a:r>
            </a:p>
            <a:p>
              <a:pPr marL="174625"/>
              <a:r>
                <a:rPr lang="de-DE" sz="1400" dirty="0">
                  <a:latin typeface="Arial" panose="020B0604020202020204" pitchFamily="34" charset="0"/>
                  <a:cs typeface="Arial" panose="020B0604020202020204" pitchFamily="34" charset="0"/>
                </a:rPr>
                <a:t>Ein Elektrolyseur sollte aus wirtschaftlichen Gründen mindestens </a:t>
              </a:r>
              <a:r>
                <a:rPr lang="de-DE" sz="1400" u="sng" dirty="0">
                  <a:latin typeface="Arial" panose="020B0604020202020204" pitchFamily="34" charset="0"/>
                  <a:cs typeface="Arial" panose="020B0604020202020204" pitchFamily="34" charset="0"/>
                </a:rPr>
                <a:t>4.000 - 5.000 Volllaststunden</a:t>
              </a:r>
              <a:r>
                <a:rPr lang="de-DE" sz="1400" dirty="0">
                  <a:latin typeface="Arial" panose="020B0604020202020204" pitchFamily="34" charset="0"/>
                  <a:cs typeface="Arial" panose="020B0604020202020204" pitchFamily="34" charset="0"/>
                </a:rPr>
                <a:t> pro Jahr erreichen. Bei einer ausschließlichen und direkten Stromversorgung über EE-Anlagen sollte daher eine </a:t>
              </a:r>
              <a:r>
                <a:rPr lang="de-DE" sz="1400" u="sng" dirty="0">
                  <a:latin typeface="Arial" panose="020B0604020202020204" pitchFamily="34" charset="0"/>
                  <a:cs typeface="Arial" panose="020B0604020202020204" pitchFamily="34" charset="0"/>
                </a:rPr>
                <a:t>obere Grenze für die Anschlussleistung des Elektrolyseurs </a:t>
              </a:r>
              <a:r>
                <a:rPr lang="de-DE" sz="1400" dirty="0">
                  <a:latin typeface="Arial" panose="020B0604020202020204" pitchFamily="34" charset="0"/>
                  <a:cs typeface="Arial" panose="020B0604020202020204" pitchFamily="34" charset="0"/>
                </a:rPr>
                <a:t>festgelegt werden. Diese kann über eine </a:t>
              </a:r>
              <a:r>
                <a:rPr lang="de-DE" sz="1400" u="sng" dirty="0">
                  <a:latin typeface="Arial" panose="020B0604020202020204" pitchFamily="34" charset="0"/>
                  <a:cs typeface="Arial" panose="020B0604020202020204" pitchFamily="34" charset="0"/>
                </a:rPr>
                <a:t>Jahresdauerlinie</a:t>
              </a:r>
              <a:r>
                <a:rPr lang="de-DE" sz="1400" dirty="0">
                  <a:latin typeface="Arial" panose="020B0604020202020204" pitchFamily="34" charset="0"/>
                  <a:cs typeface="Arial" panose="020B0604020202020204" pitchFamily="34" charset="0"/>
                </a:rPr>
                <a:t> der Stromerzeugung eines typischen Jahres abgeschätzt werden.  </a:t>
              </a:r>
            </a:p>
          </p:txBody>
        </p:sp>
        <p:sp>
          <p:nvSpPr>
            <p:cNvPr id="29" name="Rechteck 28">
              <a:extLst>
                <a:ext uri="{FF2B5EF4-FFF2-40B4-BE49-F238E27FC236}">
                  <a16:creationId xmlns:a16="http://schemas.microsoft.com/office/drawing/2014/main" id="{31CB55DA-2353-499A-9547-011670C62A2E}"/>
                </a:ext>
              </a:extLst>
            </p:cNvPr>
            <p:cNvSpPr/>
            <p:nvPr/>
          </p:nvSpPr>
          <p:spPr>
            <a:xfrm>
              <a:off x="5412361" y="1805940"/>
              <a:ext cx="4560675" cy="275077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dirty="0">
                  <a:latin typeface="Arial" panose="020B0604020202020204" pitchFamily="34" charset="0"/>
                  <a:cs typeface="Arial" panose="020B0604020202020204" pitchFamily="34" charset="0"/>
                </a:rPr>
                <a:t>Bei einer Jahresdauerlinie handelt es sich um ein der </a:t>
              </a:r>
              <a:r>
                <a:rPr lang="de-DE" sz="1400" u="sng" dirty="0">
                  <a:latin typeface="Arial" panose="020B0604020202020204" pitchFamily="34" charset="0"/>
                  <a:cs typeface="Arial" panose="020B0604020202020204" pitchFamily="34" charset="0"/>
                </a:rPr>
                <a:t>Größe nach geordnetes Erzeugungsprofil </a:t>
              </a:r>
              <a:r>
                <a:rPr lang="de-DE" sz="1400" dirty="0">
                  <a:latin typeface="Arial" panose="020B0604020202020204" pitchFamily="34" charset="0"/>
                  <a:cs typeface="Arial" panose="020B0604020202020204" pitchFamily="34" charset="0"/>
                </a:rPr>
                <a:t>der EE-Anlage(n). Es kann abgelesen werden, wie viele Stunden im Jahr der Elektrolyseur voraussichtlich in Voll- bzw. in Teillast betrieben werden kann.</a:t>
              </a:r>
            </a:p>
            <a:p>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Die linke Abbildung zeigt qualitative Jahresdauerlinien verschiedener EE-Anlagen. Über PV-Anlagen allein ist es nicht möglich, 4.000 - 5.000 Volllaststunden eines Elektrolyseurs sicherzustellen. Eine Kombination mit anderen EE-Anlagen ist daher sinnvoll. </a:t>
              </a:r>
            </a:p>
            <a:p>
              <a:endParaRPr lang="de-DE" sz="1600" dirty="0">
                <a:latin typeface="Arial" panose="020B0604020202020204" pitchFamily="34" charset="0"/>
                <a:cs typeface="Arial" panose="020B0604020202020204" pitchFamily="34" charset="0"/>
              </a:endParaRPr>
            </a:p>
            <a:p>
              <a:pPr marL="271463" indent="-271463"/>
              <a:endParaRPr lang="de-DE" sz="1600" dirty="0">
                <a:latin typeface="Arial" panose="020B0604020202020204" pitchFamily="34" charset="0"/>
                <a:cs typeface="Arial" panose="020B0604020202020204" pitchFamily="34" charset="0"/>
              </a:endParaRPr>
            </a:p>
          </p:txBody>
        </p:sp>
      </p:grpSp>
      <p:pic>
        <p:nvPicPr>
          <p:cNvPr id="11" name="Grafik 10">
            <a:extLst>
              <a:ext uri="{FF2B5EF4-FFF2-40B4-BE49-F238E27FC236}">
                <a16:creationId xmlns:a16="http://schemas.microsoft.com/office/drawing/2014/main" id="{FC31976C-1731-4F88-86BD-17F48AEFC9EF}"/>
              </a:ext>
            </a:extLst>
          </p:cNvPr>
          <p:cNvPicPr>
            <a:picLocks noChangeAspect="1"/>
          </p:cNvPicPr>
          <p:nvPr/>
        </p:nvPicPr>
        <p:blipFill>
          <a:blip r:embed="rId7"/>
          <a:stretch>
            <a:fillRect/>
          </a:stretch>
        </p:blipFill>
        <p:spPr>
          <a:xfrm>
            <a:off x="416133" y="1814034"/>
            <a:ext cx="4846542" cy="3078006"/>
          </a:xfrm>
          <a:prstGeom prst="rect">
            <a:avLst/>
          </a:prstGeom>
        </p:spPr>
      </p:pic>
    </p:spTree>
    <p:extLst>
      <p:ext uri="{BB962C8B-B14F-4D97-AF65-F5344CB8AC3E}">
        <p14:creationId xmlns:p14="http://schemas.microsoft.com/office/powerpoint/2010/main" val="1818347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E5F3D74-E116-4128-AFCB-E7F9A5082018}"/>
              </a:ext>
            </a:extLst>
          </p:cNvPr>
          <p:cNvSpPr/>
          <p:nvPr/>
        </p:nvSpPr>
        <p:spPr>
          <a:xfrm>
            <a:off x="0" y="360000"/>
            <a:ext cx="12192000" cy="136263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9388">
              <a:spcBef>
                <a:spcPts val="1200"/>
              </a:spcBef>
            </a:pPr>
            <a:r>
              <a:rPr lang="de-DE" sz="2400" b="1" dirty="0">
                <a:latin typeface="Arial" panose="020B0604020202020204" pitchFamily="34" charset="0"/>
                <a:cs typeface="Arial" panose="020B0604020202020204" pitchFamily="34" charset="0"/>
              </a:rPr>
              <a:t>Teil 1: Standortspezifische Vorplanung</a:t>
            </a:r>
            <a:endParaRPr lang="de-DE" sz="500" b="1" dirty="0">
              <a:latin typeface="Arial" panose="020B0604020202020204" pitchFamily="34" charset="0"/>
              <a:cs typeface="Arial" panose="020B0604020202020204" pitchFamily="34" charset="0"/>
            </a:endParaRPr>
          </a:p>
          <a:p>
            <a:pPr marL="179388"/>
            <a:r>
              <a:rPr lang="de-DE" sz="1400" b="1" dirty="0">
                <a:latin typeface="Arial" panose="020B0604020202020204" pitchFamily="34" charset="0"/>
                <a:cs typeface="Arial" panose="020B0604020202020204" pitchFamily="34" charset="0"/>
              </a:rPr>
              <a:t>Ziel: </a:t>
            </a:r>
            <a:r>
              <a:rPr lang="de-DE" sz="1400" dirty="0">
                <a:latin typeface="Arial" panose="020B0604020202020204" pitchFamily="34" charset="0"/>
                <a:cs typeface="Arial" panose="020B0604020202020204" pitchFamily="34" charset="0"/>
              </a:rPr>
              <a:t>Für die Bestimmung der erforderlichen Genehmigungen sind zunächst im Rahmen einer einfachen standortspezifischen Vorplanung </a:t>
            </a:r>
            <a:r>
              <a:rPr lang="de-DE" sz="1400" u="sng" dirty="0">
                <a:latin typeface="Arial" panose="020B0604020202020204" pitchFamily="34" charset="0"/>
                <a:cs typeface="Arial" panose="020B0604020202020204" pitchFamily="34" charset="0"/>
              </a:rPr>
              <a:t>technische Anlagenparameter</a:t>
            </a:r>
            <a:r>
              <a:rPr lang="de-DE" sz="1400" dirty="0">
                <a:latin typeface="Arial" panose="020B0604020202020204" pitchFamily="34" charset="0"/>
                <a:cs typeface="Arial" panose="020B0604020202020204" pitchFamily="34" charset="0"/>
              </a:rPr>
              <a:t> zu ermitteln und die prinzipielle </a:t>
            </a:r>
            <a:r>
              <a:rPr lang="de-DE" sz="1400" u="sng" dirty="0">
                <a:latin typeface="Arial" panose="020B0604020202020204" pitchFamily="34" charset="0"/>
                <a:cs typeface="Arial" panose="020B0604020202020204" pitchFamily="34" charset="0"/>
              </a:rPr>
              <a:t>Eignung des Standortes</a:t>
            </a:r>
            <a:r>
              <a:rPr lang="de-DE" sz="1400" dirty="0">
                <a:latin typeface="Arial" panose="020B0604020202020204" pitchFamily="34" charset="0"/>
                <a:cs typeface="Arial" panose="020B0604020202020204" pitchFamily="34" charset="0"/>
              </a:rPr>
              <a:t> zu bewerten. Dafür ist ein </a:t>
            </a:r>
            <a:r>
              <a:rPr lang="de-DE" sz="1400" u="sng" dirty="0">
                <a:latin typeface="Arial" panose="020B0604020202020204" pitchFamily="34" charset="0"/>
                <a:cs typeface="Arial" panose="020B0604020202020204" pitchFamily="34" charset="0"/>
              </a:rPr>
              <a:t>Lageplan</a:t>
            </a:r>
            <a:r>
              <a:rPr lang="de-DE" sz="1400" dirty="0">
                <a:latin typeface="Arial" panose="020B0604020202020204" pitchFamily="34" charset="0"/>
                <a:cs typeface="Arial" panose="020B0604020202020204" pitchFamily="34" charset="0"/>
              </a:rPr>
              <a:t> des Standortes und ein </a:t>
            </a:r>
            <a:r>
              <a:rPr lang="de-DE" sz="1400" u="sng" dirty="0">
                <a:latin typeface="Arial" panose="020B0604020202020204" pitchFamily="34" charset="0"/>
                <a:cs typeface="Arial" panose="020B0604020202020204" pitchFamily="34" charset="0"/>
              </a:rPr>
              <a:t>Aufstellungsplan</a:t>
            </a:r>
            <a:r>
              <a:rPr lang="de-DE" sz="1400" dirty="0">
                <a:latin typeface="Arial" panose="020B0604020202020204" pitchFamily="34" charset="0"/>
                <a:cs typeface="Arial" panose="020B0604020202020204" pitchFamily="34" charset="0"/>
              </a:rPr>
              <a:t> der Anlagen zu erstellen. Die Vorplanung ersetzt keine Detailplanung. Sie dient der </a:t>
            </a:r>
            <a:r>
              <a:rPr lang="de-DE" sz="1400" u="sng" dirty="0">
                <a:latin typeface="Arial" panose="020B0604020202020204" pitchFamily="34" charset="0"/>
                <a:cs typeface="Arial" panose="020B0604020202020204" pitchFamily="34" charset="0"/>
              </a:rPr>
              <a:t>frühestmöglichen Einbeziehung der zuständigen Behörden</a:t>
            </a:r>
            <a:r>
              <a:rPr lang="de-DE" sz="1400" dirty="0">
                <a:latin typeface="Arial" panose="020B0604020202020204" pitchFamily="34" charset="0"/>
                <a:cs typeface="Arial" panose="020B0604020202020204" pitchFamily="34" charset="0"/>
              </a:rPr>
              <a:t>, um den Planungsprozess zu beschleunigen.</a:t>
            </a:r>
          </a:p>
          <a:p>
            <a:endParaRPr lang="de-DE" sz="2000" dirty="0"/>
          </a:p>
          <a:p>
            <a:endParaRPr lang="de-DE" dirty="0"/>
          </a:p>
        </p:txBody>
      </p:sp>
      <p:sp>
        <p:nvSpPr>
          <p:cNvPr id="3" name="Rechteck 2">
            <a:hlinkClick r:id="rId2" action="ppaction://hlinksldjump" highlightClick="1">
              <a:snd r:embed="rId3" name="arrow.wav"/>
            </a:hlinkClick>
            <a:extLst>
              <a:ext uri="{FF2B5EF4-FFF2-40B4-BE49-F238E27FC236}">
                <a16:creationId xmlns:a16="http://schemas.microsoft.com/office/drawing/2014/main" id="{32187DC8-5D92-43A5-87A2-ECCDEA1B9F38}"/>
              </a:ext>
            </a:extLst>
          </p:cNvPr>
          <p:cNvSpPr/>
          <p:nvPr/>
        </p:nvSpPr>
        <p:spPr>
          <a:xfrm>
            <a:off x="5179637" y="5835736"/>
            <a:ext cx="1832725" cy="4584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Start</a:t>
            </a:r>
          </a:p>
        </p:txBody>
      </p:sp>
      <p:sp>
        <p:nvSpPr>
          <p:cNvPr id="10" name="Foliennummernplatzhalter 9">
            <a:extLst>
              <a:ext uri="{FF2B5EF4-FFF2-40B4-BE49-F238E27FC236}">
                <a16:creationId xmlns:a16="http://schemas.microsoft.com/office/drawing/2014/main" id="{96022668-DF42-49D5-AFB6-96BAFBBF5B54}"/>
              </a:ext>
            </a:extLst>
          </p:cNvPr>
          <p:cNvSpPr>
            <a:spLocks noGrp="1"/>
          </p:cNvSpPr>
          <p:nvPr>
            <p:ph type="sldNum" sz="quarter" idx="12"/>
          </p:nvPr>
        </p:nvSpPr>
        <p:spPr/>
        <p:txBody>
          <a:bodyPr/>
          <a:lstStyle/>
          <a:p>
            <a:fld id="{E9E7CC83-3900-4EC9-9960-FB47173819DD}" type="slidenum">
              <a:rPr lang="de-DE" smtClean="0"/>
              <a:t>2</a:t>
            </a:fld>
            <a:endParaRPr lang="de-DE" dirty="0"/>
          </a:p>
        </p:txBody>
      </p:sp>
      <p:sp>
        <p:nvSpPr>
          <p:cNvPr id="7" name="Rechteck 6">
            <a:extLst>
              <a:ext uri="{FF2B5EF4-FFF2-40B4-BE49-F238E27FC236}">
                <a16:creationId xmlns:a16="http://schemas.microsoft.com/office/drawing/2014/main" id="{0CE25233-2A31-44E5-BFD4-7A37378EA3CD}"/>
              </a:ext>
            </a:extLst>
          </p:cNvPr>
          <p:cNvSpPr/>
          <p:nvPr/>
        </p:nvSpPr>
        <p:spPr>
          <a:xfrm>
            <a:off x="-6485" y="4519237"/>
            <a:ext cx="12192000" cy="1057954"/>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r>
              <a:rPr lang="de-DE" sz="1400" dirty="0">
                <a:solidFill>
                  <a:prstClr val="white"/>
                </a:solidFill>
                <a:latin typeface="Arial" panose="020B0604020202020204" pitchFamily="34" charset="0"/>
                <a:cs typeface="Arial" panose="020B0604020202020204" pitchFamily="34" charset="0"/>
              </a:rPr>
              <a:t>Die Ermittlung der erforderlichen technischen Anlagenparameter sowie relevante Aufstellungskriterien werden im Folgenden erläutert (</a:t>
            </a:r>
            <a:r>
              <a:rPr lang="de-DE" sz="1400" u="sng" dirty="0">
                <a:solidFill>
                  <a:prstClr val="white"/>
                </a:solidFill>
                <a:latin typeface="Arial" panose="020B0604020202020204" pitchFamily="34" charset="0"/>
                <a:cs typeface="Arial" panose="020B0604020202020204" pitchFamily="34" charset="0"/>
              </a:rPr>
              <a:t>dunkelbaue Kästchen</a:t>
            </a:r>
            <a:r>
              <a:rPr lang="de-DE" sz="1400" dirty="0">
                <a:solidFill>
                  <a:prstClr val="white"/>
                </a:solidFill>
                <a:latin typeface="Arial" panose="020B0604020202020204" pitchFamily="34" charset="0"/>
                <a:cs typeface="Arial" panose="020B0604020202020204" pitchFamily="34" charset="0"/>
              </a:rPr>
              <a:t>). Nach dem Start ist die Zusammensetzung der Anlagen am Standort auszuwählen. Um auf dem Pfad der gewählten Anlagenzusammensetzung zu bleiben, sind Folienwechsel ausschließlich über Auswahlmöglichkeiten (</a:t>
            </a:r>
            <a:r>
              <a:rPr lang="de-DE" sz="1400" u="sng" dirty="0">
                <a:solidFill>
                  <a:prstClr val="white"/>
                </a:solidFill>
                <a:latin typeface="Arial" panose="020B0604020202020204" pitchFamily="34" charset="0"/>
                <a:cs typeface="Arial" panose="020B0604020202020204" pitchFamily="34" charset="0"/>
              </a:rPr>
              <a:t>hellblaue Kästchen</a:t>
            </a:r>
            <a:r>
              <a:rPr lang="de-DE" sz="1400" dirty="0">
                <a:solidFill>
                  <a:prstClr val="white"/>
                </a:solidFill>
                <a:latin typeface="Arial" panose="020B0604020202020204" pitchFamily="34" charset="0"/>
                <a:cs typeface="Arial" panose="020B0604020202020204" pitchFamily="34" charset="0"/>
              </a:rPr>
              <a:t>) oder über „Zurück“- und „Weiter“-Buttons durchzuführen. Hochgestellte Zahlen deuten auf zusätzliche Erläuterungen im Notizfeld der jeweiligen Folie hin.</a:t>
            </a:r>
            <a:endParaRPr lang="de-DE" dirty="0"/>
          </a:p>
        </p:txBody>
      </p:sp>
      <p:sp>
        <p:nvSpPr>
          <p:cNvPr id="2" name="Rechteck 1">
            <a:extLst>
              <a:ext uri="{FF2B5EF4-FFF2-40B4-BE49-F238E27FC236}">
                <a16:creationId xmlns:a16="http://schemas.microsoft.com/office/drawing/2014/main" id="{598DCCA7-3708-4E2C-BB04-DBF07CE64B3B}"/>
              </a:ext>
            </a:extLst>
          </p:cNvPr>
          <p:cNvSpPr/>
          <p:nvPr/>
        </p:nvSpPr>
        <p:spPr>
          <a:xfrm>
            <a:off x="1134686" y="1981180"/>
            <a:ext cx="4769793" cy="224919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spcBef>
                <a:spcPts val="600"/>
              </a:spcBef>
            </a:pPr>
            <a:r>
              <a:rPr lang="de-DE" sz="1400" b="1" dirty="0">
                <a:solidFill>
                  <a:prstClr val="white"/>
                </a:solidFill>
                <a:latin typeface="Arial" panose="020B0604020202020204" pitchFamily="34" charset="0"/>
                <a:cs typeface="Arial" panose="020B0604020202020204" pitchFamily="34" charset="0"/>
              </a:rPr>
              <a:t>Erforderliche technische Anlagenparameter:</a:t>
            </a:r>
          </a:p>
          <a:p>
            <a:pPr marL="285750" indent="-285750">
              <a:spcBef>
                <a:spcPts val="600"/>
              </a:spcBef>
              <a:buFont typeface="Wingdings" panose="05000000000000000000" pitchFamily="2" charset="2"/>
              <a:buChar char="§"/>
            </a:pPr>
            <a:r>
              <a:rPr lang="de-DE" sz="1400" dirty="0">
                <a:solidFill>
                  <a:prstClr val="white"/>
                </a:solidFill>
                <a:latin typeface="Arial" panose="020B0604020202020204" pitchFamily="34" charset="0"/>
                <a:cs typeface="Arial" panose="020B0604020202020204" pitchFamily="34" charset="0"/>
              </a:rPr>
              <a:t>Elektrolyseurleistung [kW], [MW] </a:t>
            </a:r>
          </a:p>
          <a:p>
            <a:pPr marL="285750" indent="-285750">
              <a:spcBef>
                <a:spcPts val="600"/>
              </a:spcBef>
              <a:buFont typeface="Wingdings" panose="05000000000000000000" pitchFamily="2" charset="2"/>
              <a:buChar char="§"/>
            </a:pPr>
            <a:r>
              <a:rPr lang="de-DE" sz="1400" dirty="0">
                <a:solidFill>
                  <a:prstClr val="white"/>
                </a:solidFill>
                <a:latin typeface="Arial" panose="020B0604020202020204" pitchFamily="34" charset="0"/>
                <a:cs typeface="Arial" panose="020B0604020202020204" pitchFamily="34" charset="0"/>
              </a:rPr>
              <a:t>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-Massestrom bei der Befüllung von Druckbehältern [kg/h]</a:t>
            </a:r>
          </a:p>
          <a:p>
            <a:pPr marL="285750" indent="-285750">
              <a:spcBef>
                <a:spcPts val="600"/>
              </a:spcBef>
              <a:buFont typeface="Wingdings" panose="05000000000000000000" pitchFamily="2" charset="2"/>
              <a:buChar char="§"/>
            </a:pPr>
            <a:r>
              <a:rPr lang="de-DE" sz="1400" dirty="0">
                <a:solidFill>
                  <a:prstClr val="white"/>
                </a:solidFill>
                <a:latin typeface="Arial" panose="020B0604020202020204" pitchFamily="34" charset="0"/>
                <a:cs typeface="Arial" panose="020B0604020202020204" pitchFamily="34" charset="0"/>
              </a:rPr>
              <a:t>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-Speichermenge [kg] </a:t>
            </a:r>
          </a:p>
          <a:p>
            <a:pPr marL="285750" indent="-285750">
              <a:spcBef>
                <a:spcPts val="600"/>
              </a:spcBef>
              <a:buFont typeface="Wingdings" panose="05000000000000000000" pitchFamily="2" charset="2"/>
              <a:buChar char="§"/>
            </a:pPr>
            <a:r>
              <a:rPr lang="de-DE" sz="1400" dirty="0">
                <a:solidFill>
                  <a:prstClr val="white"/>
                </a:solidFill>
                <a:latin typeface="Arial" panose="020B0604020202020204" pitchFamily="34" charset="0"/>
                <a:cs typeface="Arial" panose="020B0604020202020204" pitchFamily="34" charset="0"/>
              </a:rPr>
              <a:t>Erforderliches Volumen der Speicherbehälter [m</a:t>
            </a:r>
            <a:r>
              <a:rPr lang="de-DE" sz="1400" baseline="-25000" dirty="0">
                <a:solidFill>
                  <a:prstClr val="white"/>
                </a:solidFill>
                <a:latin typeface="Arial" panose="020B0604020202020204" pitchFamily="34" charset="0"/>
                <a:cs typeface="Arial" panose="020B0604020202020204" pitchFamily="34" charset="0"/>
              </a:rPr>
              <a:t>3</a:t>
            </a:r>
            <a:r>
              <a:rPr lang="de-DE" sz="1400" dirty="0">
                <a:solidFill>
                  <a:prstClr val="white"/>
                </a:solidFill>
                <a:latin typeface="Arial" panose="020B0604020202020204" pitchFamily="34" charset="0"/>
                <a:cs typeface="Arial" panose="020B0604020202020204" pitchFamily="34" charset="0"/>
              </a:rPr>
              <a:t>] </a:t>
            </a:r>
          </a:p>
          <a:p>
            <a:pPr marL="285750" indent="-285750">
              <a:spcBef>
                <a:spcPts val="600"/>
              </a:spcBef>
              <a:buFont typeface="Wingdings" panose="05000000000000000000" pitchFamily="2" charset="2"/>
              <a:buChar char="§"/>
            </a:pPr>
            <a:r>
              <a:rPr lang="de-DE" sz="1400" dirty="0">
                <a:solidFill>
                  <a:prstClr val="white"/>
                </a:solidFill>
                <a:latin typeface="Arial" panose="020B0604020202020204" pitchFamily="34" charset="0"/>
                <a:cs typeface="Arial" panose="020B0604020202020204" pitchFamily="34" charset="0"/>
              </a:rPr>
              <a:t>Geometrische Maße der einzelnen Teilanlagen [m]</a:t>
            </a:r>
          </a:p>
        </p:txBody>
      </p:sp>
      <p:sp>
        <p:nvSpPr>
          <p:cNvPr id="11" name="Rechteck 10">
            <a:extLst>
              <a:ext uri="{FF2B5EF4-FFF2-40B4-BE49-F238E27FC236}">
                <a16:creationId xmlns:a16="http://schemas.microsoft.com/office/drawing/2014/main" id="{C9870204-41B1-4641-8A16-2D2B574C965F}"/>
              </a:ext>
            </a:extLst>
          </p:cNvPr>
          <p:cNvSpPr/>
          <p:nvPr/>
        </p:nvSpPr>
        <p:spPr>
          <a:xfrm>
            <a:off x="6248191" y="1981180"/>
            <a:ext cx="4769793" cy="224919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150000"/>
              </a:lnSpc>
              <a:spcBef>
                <a:spcPts val="600"/>
              </a:spcBef>
            </a:pPr>
            <a:r>
              <a:rPr lang="de-DE" sz="1400" b="1" dirty="0">
                <a:solidFill>
                  <a:prstClr val="white"/>
                </a:solidFill>
                <a:latin typeface="Arial" panose="020B0604020202020204" pitchFamily="34" charset="0"/>
                <a:cs typeface="Arial" panose="020B0604020202020204" pitchFamily="34" charset="0"/>
              </a:rPr>
              <a:t>Relevante Kriterien für die Aufstellung der Anlagen </a:t>
            </a:r>
            <a:endParaRPr lang="de-DE" sz="500" b="1" dirty="0">
              <a:solidFill>
                <a:prstClr val="white"/>
              </a:solidFill>
              <a:latin typeface="Arial" panose="020B0604020202020204" pitchFamily="34" charset="0"/>
              <a:cs typeface="Arial" panose="020B0604020202020204" pitchFamily="34" charset="0"/>
            </a:endParaRPr>
          </a:p>
          <a:p>
            <a:pPr marL="285750" lvl="0" indent="-285750">
              <a:spcBef>
                <a:spcPts val="600"/>
              </a:spcBef>
              <a:buFont typeface="Wingdings" panose="05000000000000000000" pitchFamily="2" charset="2"/>
              <a:buChar char="§"/>
            </a:pPr>
            <a:r>
              <a:rPr lang="de-DE" sz="1400" dirty="0">
                <a:solidFill>
                  <a:prstClr val="white"/>
                </a:solidFill>
                <a:latin typeface="Arial" panose="020B0604020202020204" pitchFamily="34" charset="0"/>
                <a:cs typeface="Arial" panose="020B0604020202020204" pitchFamily="34" charset="0"/>
              </a:rPr>
              <a:t>Sicherheitsabstände </a:t>
            </a:r>
          </a:p>
          <a:p>
            <a:pPr marL="285750" lvl="0" indent="-285750">
              <a:spcBef>
                <a:spcPts val="600"/>
              </a:spcBef>
              <a:buFont typeface="Wingdings" panose="05000000000000000000" pitchFamily="2" charset="2"/>
              <a:buChar char="§"/>
            </a:pPr>
            <a:r>
              <a:rPr lang="de-DE" sz="1400" dirty="0">
                <a:solidFill>
                  <a:prstClr val="white"/>
                </a:solidFill>
                <a:latin typeface="Arial" panose="020B0604020202020204" pitchFamily="34" charset="0"/>
                <a:cs typeface="Arial" panose="020B0604020202020204" pitchFamily="34" charset="0"/>
              </a:rPr>
              <a:t>Konstruktive Sicherheitsmaßnahmen</a:t>
            </a:r>
          </a:p>
          <a:p>
            <a:pPr marL="285750" lvl="0" indent="-285750">
              <a:spcBef>
                <a:spcPts val="600"/>
              </a:spcBef>
              <a:buFont typeface="Wingdings" panose="05000000000000000000" pitchFamily="2" charset="2"/>
              <a:buChar char="§"/>
            </a:pPr>
            <a:r>
              <a:rPr lang="de-DE" sz="1400" dirty="0">
                <a:solidFill>
                  <a:prstClr val="white"/>
                </a:solidFill>
                <a:latin typeface="Arial" panose="020B0604020202020204" pitchFamily="34" charset="0"/>
                <a:cs typeface="Arial" panose="020B0604020202020204" pitchFamily="34" charset="0"/>
              </a:rPr>
              <a:t>Organisatorische Sicherheitsmaßnahmen </a:t>
            </a:r>
          </a:p>
          <a:p>
            <a:pPr marL="285750" lvl="0" indent="-285750">
              <a:spcBef>
                <a:spcPts val="600"/>
              </a:spcBef>
              <a:buFont typeface="Wingdings" panose="05000000000000000000" pitchFamily="2" charset="2"/>
              <a:buChar char="§"/>
            </a:pPr>
            <a:r>
              <a:rPr lang="de-DE" sz="1400" dirty="0">
                <a:solidFill>
                  <a:prstClr val="white"/>
                </a:solidFill>
                <a:latin typeface="Arial" panose="020B0604020202020204" pitchFamily="34" charset="0"/>
                <a:cs typeface="Arial" panose="020B0604020202020204" pitchFamily="34" charset="0"/>
              </a:rPr>
              <a:t>Gründungsmaßnahmen </a:t>
            </a:r>
          </a:p>
          <a:p>
            <a:pPr marL="285750" lvl="0" indent="-285750">
              <a:spcBef>
                <a:spcPts val="600"/>
              </a:spcBef>
              <a:buFont typeface="Wingdings" panose="05000000000000000000" pitchFamily="2" charset="2"/>
              <a:buChar char="§"/>
            </a:pPr>
            <a:r>
              <a:rPr lang="de-DE" sz="1400" dirty="0">
                <a:solidFill>
                  <a:prstClr val="white"/>
                </a:solidFill>
                <a:latin typeface="Arial" panose="020B0604020202020204" pitchFamily="34" charset="0"/>
                <a:cs typeface="Arial" panose="020B0604020202020204" pitchFamily="34" charset="0"/>
              </a:rPr>
              <a:t>Budget für genannte Maßnahmen </a:t>
            </a:r>
          </a:p>
        </p:txBody>
      </p:sp>
    </p:spTree>
    <p:extLst>
      <p:ext uri="{BB962C8B-B14F-4D97-AF65-F5344CB8AC3E}">
        <p14:creationId xmlns:p14="http://schemas.microsoft.com/office/powerpoint/2010/main" val="3007598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08F3B2D-7F7E-4739-B146-4545FCAA10CF}"/>
              </a:ext>
            </a:extLst>
          </p:cNvPr>
          <p:cNvSpPr/>
          <p:nvPr/>
        </p:nvSpPr>
        <p:spPr>
          <a:xfrm>
            <a:off x="-2" y="360001"/>
            <a:ext cx="10080000" cy="142816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a:r>
              <a:rPr lang="de-DE" sz="2400" b="1" dirty="0">
                <a:latin typeface="Arial" panose="020B0604020202020204" pitchFamily="34" charset="0"/>
                <a:cs typeface="Arial" panose="020B0604020202020204" pitchFamily="34" charset="0"/>
              </a:rPr>
              <a:t>Mindestens erforderliche Elektrolyseurleistung: </a:t>
            </a:r>
          </a:p>
          <a:p>
            <a:pPr marL="174625"/>
            <a:r>
              <a:rPr lang="de-DE" sz="1400" dirty="0">
                <a:latin typeface="Arial" panose="020B0604020202020204" pitchFamily="34" charset="0"/>
                <a:cs typeface="Arial" panose="020B0604020202020204" pitchFamily="34" charset="0"/>
              </a:rPr>
              <a:t>Um den Bedarf der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-Tankstelle oder sonstiger Anwendungsfälle zu decken, muss die Elektrolyseanlage ausreichend groß dimensioniert werden. Anhand der der im folgenden dargestellten Berechnung, kann die erforderliche Größe des Elektrolyseurs abgeschätzt und an potentielle Hersteller herangetreten werden. Da für dezentrale Anlagen in der Regel PEMEL</a:t>
            </a:r>
            <a:r>
              <a:rPr lang="de-DE" sz="1400" baseline="30000" dirty="0">
                <a:latin typeface="Arial" panose="020B0604020202020204" pitchFamily="34" charset="0"/>
                <a:cs typeface="Arial" panose="020B0604020202020204" pitchFamily="34" charset="0"/>
              </a:rPr>
              <a:t>3</a:t>
            </a:r>
            <a:r>
              <a:rPr lang="de-DE" sz="1400" dirty="0">
                <a:latin typeface="Arial" panose="020B0604020202020204" pitchFamily="34" charset="0"/>
                <a:cs typeface="Arial" panose="020B0604020202020204" pitchFamily="34" charset="0"/>
              </a:rPr>
              <a:t> oder AEL</a:t>
            </a:r>
            <a:r>
              <a:rPr lang="de-DE" sz="1400" baseline="30000" dirty="0">
                <a:latin typeface="Arial" panose="020B0604020202020204" pitchFamily="34" charset="0"/>
                <a:cs typeface="Arial" panose="020B0604020202020204" pitchFamily="34" charset="0"/>
              </a:rPr>
              <a:t>4</a:t>
            </a:r>
            <a:r>
              <a:rPr lang="de-DE" sz="1400" dirty="0">
                <a:latin typeface="Arial" panose="020B0604020202020204" pitchFamily="34" charset="0"/>
                <a:cs typeface="Arial" panose="020B0604020202020204" pitchFamily="34" charset="0"/>
              </a:rPr>
              <a:t> zur Anwendung kommen, wird die </a:t>
            </a:r>
            <a:r>
              <a:rPr lang="de-DE" sz="1600" dirty="0">
                <a:latin typeface="Arial" panose="020B0604020202020204" pitchFamily="34" charset="0"/>
                <a:cs typeface="Arial" panose="020B0604020202020204" pitchFamily="34" charset="0"/>
              </a:rPr>
              <a:t>HTEL</a:t>
            </a:r>
            <a:r>
              <a:rPr lang="de-DE" sz="1600" baseline="30000" dirty="0">
                <a:latin typeface="Arial" panose="020B0604020202020204" pitchFamily="34" charset="0"/>
                <a:cs typeface="Arial" panose="020B0604020202020204" pitchFamily="34" charset="0"/>
              </a:rPr>
              <a:t>5</a:t>
            </a:r>
            <a:r>
              <a:rPr lang="de-DE" sz="1400" dirty="0">
                <a:latin typeface="Arial" panose="020B0604020202020204" pitchFamily="34" charset="0"/>
                <a:cs typeface="Arial" panose="020B0604020202020204" pitchFamily="34" charset="0"/>
              </a:rPr>
              <a:t> vernachlässigt.</a:t>
            </a:r>
            <a:endParaRPr lang="de-DE" sz="1600" dirty="0">
              <a:latin typeface="Arial" panose="020B0604020202020204" pitchFamily="34" charset="0"/>
              <a:cs typeface="Arial" panose="020B0604020202020204" pitchFamily="34" charset="0"/>
            </a:endParaRPr>
          </a:p>
        </p:txBody>
      </p:sp>
      <p:sp>
        <p:nvSpPr>
          <p:cNvPr id="2" name="Foliennummernplatzhalter 1">
            <a:extLst>
              <a:ext uri="{FF2B5EF4-FFF2-40B4-BE49-F238E27FC236}">
                <a16:creationId xmlns:a16="http://schemas.microsoft.com/office/drawing/2014/main" id="{36EBF69C-8270-48F9-B65E-AAD6EC7997AC}"/>
              </a:ext>
            </a:extLst>
          </p:cNvPr>
          <p:cNvSpPr>
            <a:spLocks noGrp="1"/>
          </p:cNvSpPr>
          <p:nvPr>
            <p:ph type="sldNum" sz="quarter" idx="12"/>
          </p:nvPr>
        </p:nvSpPr>
        <p:spPr/>
        <p:txBody>
          <a:bodyPr/>
          <a:lstStyle/>
          <a:p>
            <a:fld id="{E9E7CC83-3900-4EC9-9960-FB47173819DD}" type="slidenum">
              <a:rPr lang="de-DE" smtClean="0"/>
              <a:t>20</a:t>
            </a:fld>
            <a:endParaRPr lang="de-DE" dirty="0"/>
          </a:p>
        </p:txBody>
      </p:sp>
      <p:sp>
        <p:nvSpPr>
          <p:cNvPr id="9" name="Rechteck 8">
            <a:hlinkClick r:id="rId3" action="ppaction://hlinksldjump" highlightClick="1">
              <a:snd r:embed="rId4" name="arrow.wav"/>
            </a:hlinkClick>
            <a:extLst>
              <a:ext uri="{FF2B5EF4-FFF2-40B4-BE49-F238E27FC236}">
                <a16:creationId xmlns:a16="http://schemas.microsoft.com/office/drawing/2014/main" id="{D7A30C13-0051-4F2E-8830-C1D6E5D05293}"/>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11" name="Rechteck 10">
            <a:hlinkClick r:id="rId5" action="ppaction://hlinksldjump" highlightClick="1">
              <a:snd r:embed="rId4" name="arrow.wav"/>
            </a:hlinkClick>
            <a:extLst>
              <a:ext uri="{FF2B5EF4-FFF2-40B4-BE49-F238E27FC236}">
                <a16:creationId xmlns:a16="http://schemas.microsoft.com/office/drawing/2014/main" id="{E2315BD1-3404-4C46-A1C5-B3B6012215D5}"/>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grpSp>
        <p:nvGrpSpPr>
          <p:cNvPr id="12" name="Gruppieren 11">
            <a:extLst>
              <a:ext uri="{FF2B5EF4-FFF2-40B4-BE49-F238E27FC236}">
                <a16:creationId xmlns:a16="http://schemas.microsoft.com/office/drawing/2014/main" id="{2060B00F-79D3-4DEB-A653-FE3657A9425C}"/>
              </a:ext>
            </a:extLst>
          </p:cNvPr>
          <p:cNvGrpSpPr/>
          <p:nvPr/>
        </p:nvGrpSpPr>
        <p:grpSpPr>
          <a:xfrm>
            <a:off x="420071" y="1906438"/>
            <a:ext cx="9228754" cy="4149305"/>
            <a:chOff x="420071" y="1906438"/>
            <a:chExt cx="9228754" cy="4149305"/>
          </a:xfrm>
        </p:grpSpPr>
        <mc:AlternateContent xmlns:mc="http://schemas.openxmlformats.org/markup-compatibility/2006" xmlns:a14="http://schemas.microsoft.com/office/drawing/2010/main">
          <mc:Choice Requires="a14">
            <p:sp>
              <p:nvSpPr>
                <p:cNvPr id="16" name="Rechteck 15">
                  <a:extLst>
                    <a:ext uri="{FF2B5EF4-FFF2-40B4-BE49-F238E27FC236}">
                      <a16:creationId xmlns:a16="http://schemas.microsoft.com/office/drawing/2014/main" id="{A844F1E8-A2AC-4E80-AC57-113E51221E2E}"/>
                    </a:ext>
                  </a:extLst>
                </p:cNvPr>
                <p:cNvSpPr/>
                <p:nvPr/>
              </p:nvSpPr>
              <p:spPr>
                <a:xfrm>
                  <a:off x="420071" y="1906438"/>
                  <a:ext cx="9228754" cy="414930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spcAft>
                      <a:spcPts val="1000"/>
                    </a:spcAft>
                  </a:pPr>
                  <a:r>
                    <a:rPr lang="de-DE" sz="1400" dirty="0">
                      <a:solidFill>
                        <a:srgbClr val="FFFFFF"/>
                      </a:solidFill>
                      <a:latin typeface="Arial" panose="020B0604020202020204" pitchFamily="34" charset="0"/>
                      <a:ea typeface="Calibri" panose="020F0502020204030204" pitchFamily="34" charset="0"/>
                      <a:cs typeface="Arial" panose="020B0604020202020204" pitchFamily="34" charset="0"/>
                    </a:rPr>
                    <a:t>Die mindestens erforderliche Elektrolyseurgröße kann über folgende Formel abgeschätzt werden:</a:t>
                  </a:r>
                </a:p>
                <a:p>
                  <a:pPr>
                    <a:spcAft>
                      <a:spcPts val="1000"/>
                    </a:spcAft>
                  </a:pPr>
                  <a14:m>
                    <m:oMathPara xmlns:m="http://schemas.openxmlformats.org/officeDocument/2006/math">
                      <m:oMathParaPr>
                        <m:jc m:val="center"/>
                      </m:oMathParaPr>
                      <m:oMath xmlns:m="http://schemas.openxmlformats.org/officeDocument/2006/math">
                        <m:sSub>
                          <m:sSubPr>
                            <m:ctrlPr>
                              <a:rPr lang="de-DE" sz="1400" i="1" smtClean="0">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𝑃</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𝐸𝑙𝑒𝑘𝑡𝑟𝑜𝑙𝑦𝑠𝑒𝑢𝑟</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𝑒𝑟𝑓</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ub>
                        </m:s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f>
                          <m:f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fPr>
                          <m:num>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𝑚</m:t>
                                </m:r>
                              </m:e>
                              <m:sub>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2</m:t>
                                    </m:r>
                                  </m:sub>
                                </m:s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𝐵𝑒𝑑𝑎𝑟𝑓</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𝑑</m:t>
                                </m:r>
                              </m:sub>
                            </m:sSub>
                          </m:num>
                          <m:den>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𝑁𝑢𝑡𝑧𝑢𝑛𝑔𝑠𝑔𝑟𝑎𝑑</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×24 </m:t>
                            </m:r>
                            <m:f>
                              <m:fPr>
                                <m:ctrlPr>
                                  <a:rPr lang="de-DE" sz="1400" b="0" i="1" smtClean="0">
                                    <a:solidFill>
                                      <a:srgbClr val="FFFFFF"/>
                                    </a:solidFill>
                                    <a:latin typeface="Cambria Math" panose="02040503050406030204" pitchFamily="18" charset="0"/>
                                    <a:cs typeface="Arial" panose="020B0604020202020204" pitchFamily="34" charset="0"/>
                                  </a:rPr>
                                </m:ctrlPr>
                              </m:fPr>
                              <m:num>
                                <m:r>
                                  <a:rPr lang="de-DE" sz="1400" b="0" i="1" smtClean="0">
                                    <a:solidFill>
                                      <a:srgbClr val="FFFFFF"/>
                                    </a:solidFill>
                                    <a:latin typeface="Cambria Math" panose="02040503050406030204" pitchFamily="18" charset="0"/>
                                    <a:cs typeface="Arial" panose="020B0604020202020204" pitchFamily="34" charset="0"/>
                                  </a:rPr>
                                  <m:t>h</m:t>
                                </m:r>
                              </m:num>
                              <m:den>
                                <m:r>
                                  <a:rPr lang="de-DE" sz="1400" b="0" i="1" smtClean="0">
                                    <a:solidFill>
                                      <a:srgbClr val="FFFFFF"/>
                                    </a:solidFill>
                                    <a:latin typeface="Cambria Math" panose="02040503050406030204" pitchFamily="18" charset="0"/>
                                    <a:cs typeface="Arial" panose="020B0604020202020204" pitchFamily="34" charset="0"/>
                                  </a:rPr>
                                  <m:t>𝑑</m:t>
                                </m:r>
                              </m:den>
                            </m:f>
                          </m:den>
                        </m:f>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 </m:t>
                        </m:r>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𝐸</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𝑒𝑙</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2</m:t>
                                </m:r>
                              </m:sub>
                            </m:s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𝐻𝑒𝑟𝑠𝑡𝑒𝑙𝑙𝑢𝑛𝑔</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ub>
                        </m:sSub>
                      </m:oMath>
                    </m:oMathPara>
                  </a14:m>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de-DE" sz="1400" dirty="0">
                      <a:latin typeface="Arial" panose="020B0604020202020204" pitchFamily="34" charset="0"/>
                      <a:ea typeface="Calibri" panose="020F0502020204030204" pitchFamily="34" charset="0"/>
                      <a:cs typeface="Arial" panose="020B0604020202020204" pitchFamily="34" charset="0"/>
                    </a:rPr>
                    <a:t>Weitere Informationen zu den verschiedenen Elektrolyseverfahren finden Sie z. B. im </a:t>
                  </a:r>
                  <a:r>
                    <a:rPr lang="de-DE" sz="1400" i="1" u="sng" dirty="0">
                      <a:solidFill>
                        <a:schemeClr val="bg1"/>
                      </a:solidFill>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Wasserstoffkompass</a:t>
                  </a:r>
                  <a:r>
                    <a:rPr lang="de-DE" sz="1400" dirty="0">
                      <a:solidFill>
                        <a:schemeClr val="bg1"/>
                      </a:solidFill>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t>
                  </a:r>
                  <a:endParaRPr lang="de-DE" sz="14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de-DE" sz="1400" dirty="0">
                      <a:latin typeface="Arial" panose="020B0604020202020204" pitchFamily="34" charset="0"/>
                      <a:ea typeface="Calibri" panose="020F0502020204030204" pitchFamily="34" charset="0"/>
                      <a:cs typeface="Arial" panose="020B0604020202020204" pitchFamily="34" charset="0"/>
                    </a:rPr>
                    <a:t>Außerdem finden Sie hier eine </a:t>
                  </a:r>
                  <a:r>
                    <a:rPr lang="de-DE" sz="1400" i="1" u="sng" dirty="0">
                      <a:solidFill>
                        <a:schemeClr val="bg1"/>
                      </a:solidFill>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Marktübersicht zu Elektrolyseuren.</a:t>
                  </a:r>
                  <a:r>
                    <a:rPr lang="de-DE" sz="1400" dirty="0">
                      <a:solidFill>
                        <a:schemeClr val="bg1"/>
                      </a:solidFill>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 </a:t>
                  </a:r>
                  <a:endParaRPr lang="de-DE" sz="16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6" name="Rechteck 15">
                  <a:extLst>
                    <a:ext uri="{FF2B5EF4-FFF2-40B4-BE49-F238E27FC236}">
                      <a16:creationId xmlns:a16="http://schemas.microsoft.com/office/drawing/2014/main" id="{A844F1E8-A2AC-4E80-AC57-113E51221E2E}"/>
                    </a:ext>
                  </a:extLst>
                </p:cNvPr>
                <p:cNvSpPr>
                  <a:spLocks noRot="1" noChangeAspect="1" noMove="1" noResize="1" noEditPoints="1" noAdjustHandles="1" noChangeArrowheads="1" noChangeShapeType="1" noTextEdit="1"/>
                </p:cNvSpPr>
                <p:nvPr/>
              </p:nvSpPr>
              <p:spPr>
                <a:xfrm>
                  <a:off x="420071" y="1906438"/>
                  <a:ext cx="9228754" cy="4149305"/>
                </a:xfrm>
                <a:prstGeom prst="rect">
                  <a:avLst/>
                </a:prstGeom>
                <a:blipFill>
                  <a:blip r:embed="rId8"/>
                  <a:stretch>
                    <a:fillRect l="-132"/>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7" name="Rechteck 16">
                  <a:extLst>
                    <a:ext uri="{FF2B5EF4-FFF2-40B4-BE49-F238E27FC236}">
                      <a16:creationId xmlns:a16="http://schemas.microsoft.com/office/drawing/2014/main" id="{B76D851D-0369-42F7-8395-4559A30CE12E}"/>
                    </a:ext>
                  </a:extLst>
                </p:cNvPr>
                <p:cNvSpPr/>
                <p:nvPr/>
              </p:nvSpPr>
              <p:spPr>
                <a:xfrm>
                  <a:off x="825499" y="3169157"/>
                  <a:ext cx="4457701" cy="191179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u="sng" dirty="0">
                      <a:latin typeface="Arial" panose="020B0604020202020204" pitchFamily="34" charset="0"/>
                      <a:cs typeface="Arial" panose="020B0604020202020204" pitchFamily="34" charset="0"/>
                    </a:rPr>
                    <a:t>PEM-Elektrolyseur</a:t>
                  </a:r>
                </a:p>
                <a:p>
                  <a:endParaRPr lang="de-DE" sz="1400" b="1" dirty="0">
                    <a:latin typeface="Arial" panose="020B0604020202020204" pitchFamily="34" charset="0"/>
                    <a:cs typeface="Arial" panose="020B0604020202020204" pitchFamily="34" charset="0"/>
                  </a:endParaRPr>
                </a:p>
                <a:p>
                  <a14:m>
                    <m:oMath xmlns:m="http://schemas.openxmlformats.org/officeDocument/2006/math">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𝐸</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𝑒𝑙</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2</m:t>
                              </m:r>
                            </m:sub>
                          </m:s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𝐻𝑒𝑟𝑠𝑡𝑒𝑙𝑙𝑢𝑛𝑔</m:t>
                          </m:r>
                        </m:sub>
                      </m:sSub>
                    </m:oMath>
                  </a14:m>
                  <a:r>
                    <a:rPr lang="de-DE" sz="1400" dirty="0">
                      <a:latin typeface="Arial" panose="020B0604020202020204" pitchFamily="34" charset="0"/>
                      <a:cs typeface="Arial" panose="020B0604020202020204" pitchFamily="34" charset="0"/>
                    </a:rPr>
                    <a:t>:  52 bis 63 kWh</a:t>
                  </a:r>
                </a:p>
                <a:p>
                  <a:endParaRPr lang="de-DE" sz="1400" baseline="-25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Ausgangsdruck i.d.R. mindestens 30 bar</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Kopplung mit fluktuierenden Energiequellen unproblematisch </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höhere Investitionskosten als AEL</a:t>
                  </a:r>
                </a:p>
                <a:p>
                  <a:endParaRPr lang="de-DE" sz="1600" baseline="-25000" dirty="0">
                    <a:latin typeface="Arial" panose="020B0604020202020204" pitchFamily="34" charset="0"/>
                    <a:cs typeface="Arial" panose="020B0604020202020204" pitchFamily="34" charset="0"/>
                  </a:endParaRPr>
                </a:p>
              </p:txBody>
            </p:sp>
          </mc:Choice>
          <mc:Fallback xmlns="">
            <p:sp>
              <p:nvSpPr>
                <p:cNvPr id="17" name="Rechteck 16">
                  <a:extLst>
                    <a:ext uri="{FF2B5EF4-FFF2-40B4-BE49-F238E27FC236}">
                      <a16:creationId xmlns:a16="http://schemas.microsoft.com/office/drawing/2014/main" id="{B76D851D-0369-42F7-8395-4559A30CE12E}"/>
                    </a:ext>
                  </a:extLst>
                </p:cNvPr>
                <p:cNvSpPr>
                  <a:spLocks noRot="1" noChangeAspect="1" noMove="1" noResize="1" noEditPoints="1" noAdjustHandles="1" noChangeArrowheads="1" noChangeShapeType="1" noTextEdit="1"/>
                </p:cNvSpPr>
                <p:nvPr/>
              </p:nvSpPr>
              <p:spPr>
                <a:xfrm>
                  <a:off x="825499" y="3169157"/>
                  <a:ext cx="4457701" cy="1911798"/>
                </a:xfrm>
                <a:prstGeom prst="rect">
                  <a:avLst/>
                </a:prstGeom>
                <a:blipFill>
                  <a:blip r:embed="rId9"/>
                  <a:stretch>
                    <a:fillRect l="-410" t="-639"/>
                  </a:stretch>
                </a:blipFill>
                <a:ln>
                  <a:no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8" name="Rechteck 17">
                  <a:extLst>
                    <a:ext uri="{FF2B5EF4-FFF2-40B4-BE49-F238E27FC236}">
                      <a16:creationId xmlns:a16="http://schemas.microsoft.com/office/drawing/2014/main" id="{05A418E6-5042-47F1-AE9D-CED79D34A02E}"/>
                    </a:ext>
                  </a:extLst>
                </p:cNvPr>
                <p:cNvSpPr/>
                <p:nvPr/>
              </p:nvSpPr>
              <p:spPr>
                <a:xfrm>
                  <a:off x="5384800" y="3169157"/>
                  <a:ext cx="4144964" cy="191179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u="sng" dirty="0">
                      <a:latin typeface="Arial" panose="020B0604020202020204" pitchFamily="34" charset="0"/>
                      <a:cs typeface="Arial" panose="020B0604020202020204" pitchFamily="34" charset="0"/>
                    </a:rPr>
                    <a:t>Alkalischer Elektrolyseur</a:t>
                  </a:r>
                </a:p>
                <a:p>
                  <a:endParaRPr lang="de-DE" sz="1400" b="1" dirty="0">
                    <a:latin typeface="Arial" panose="020B0604020202020204" pitchFamily="34" charset="0"/>
                    <a:cs typeface="Arial" panose="020B0604020202020204" pitchFamily="34" charset="0"/>
                  </a:endParaRPr>
                </a:p>
                <a:p>
                  <a14:m>
                    <m:oMath xmlns:m="http://schemas.openxmlformats.org/officeDocument/2006/math">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𝐸</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𝑒𝑙</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2</m:t>
                              </m:r>
                            </m:sub>
                          </m:s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𝐻𝑒𝑟𝑠𝑡𝑒𝑙𝑙𝑢𝑛𝑔</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ub>
                      </m:sSub>
                      <m:r>
                        <a:rPr lang="de-DE" sz="1400" b="0" i="1" smtClean="0">
                          <a:solidFill>
                            <a:srgbClr val="FFFFFF"/>
                          </a:solidFill>
                          <a:latin typeface="Cambria Math" panose="02040503050406030204" pitchFamily="18" charset="0"/>
                          <a:ea typeface="Calibri" panose="020F0502020204030204" pitchFamily="34" charset="0"/>
                          <a:cs typeface="Arial" panose="020B0604020202020204" pitchFamily="34" charset="0"/>
                        </a:rPr>
                        <m:t>:</m:t>
                      </m:r>
                    </m:oMath>
                  </a14:m>
                  <a:r>
                    <a:rPr lang="de-DE" sz="1400" dirty="0">
                      <a:latin typeface="Arial" panose="020B0604020202020204" pitchFamily="34" charset="0"/>
                      <a:cs typeface="Arial" panose="020B0604020202020204" pitchFamily="34" charset="0"/>
                    </a:rPr>
                    <a:t> 55  bis 63 kWh</a:t>
                  </a:r>
                </a:p>
                <a:p>
                  <a:endParaRPr lang="de-DE" sz="1400" baseline="-25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 wird i.d.R. drucklos erzeugt</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Kopplung mit fluktuierenden Energiequellen problematischer als PEM</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geringere Investitionskosten als PEM</a:t>
                  </a:r>
                </a:p>
              </p:txBody>
            </p:sp>
          </mc:Choice>
          <mc:Fallback xmlns="">
            <p:sp>
              <p:nvSpPr>
                <p:cNvPr id="18" name="Rechteck 17">
                  <a:extLst>
                    <a:ext uri="{FF2B5EF4-FFF2-40B4-BE49-F238E27FC236}">
                      <a16:creationId xmlns:a16="http://schemas.microsoft.com/office/drawing/2014/main" id="{05A418E6-5042-47F1-AE9D-CED79D34A02E}"/>
                    </a:ext>
                  </a:extLst>
                </p:cNvPr>
                <p:cNvSpPr>
                  <a:spLocks noRot="1" noChangeAspect="1" noMove="1" noResize="1" noEditPoints="1" noAdjustHandles="1" noChangeArrowheads="1" noChangeShapeType="1" noTextEdit="1"/>
                </p:cNvSpPr>
                <p:nvPr/>
              </p:nvSpPr>
              <p:spPr>
                <a:xfrm>
                  <a:off x="5384800" y="3169157"/>
                  <a:ext cx="4144964" cy="1911798"/>
                </a:xfrm>
                <a:prstGeom prst="rect">
                  <a:avLst/>
                </a:prstGeom>
                <a:blipFill>
                  <a:blip r:embed="rId10"/>
                  <a:stretch>
                    <a:fillRect l="-441" t="-639"/>
                  </a:stretch>
                </a:blipFill>
                <a:ln>
                  <a:noFill/>
                </a:ln>
              </p:spPr>
              <p:txBody>
                <a:bodyPr/>
                <a:lstStyle/>
                <a:p>
                  <a:r>
                    <a:rPr lang="de-DE">
                      <a:noFill/>
                    </a:rPr>
                    <a:t> </a:t>
                  </a:r>
                </a:p>
              </p:txBody>
            </p:sp>
          </mc:Fallback>
        </mc:AlternateContent>
        <p:pic>
          <p:nvPicPr>
            <p:cNvPr id="19" name="Grafik 18" descr="Cursor">
              <a:extLst>
                <a:ext uri="{FF2B5EF4-FFF2-40B4-BE49-F238E27FC236}">
                  <a16:creationId xmlns:a16="http://schemas.microsoft.com/office/drawing/2014/main" id="{27D99B65-BDFE-47AE-B13A-BE894938C85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957268" y="5295702"/>
              <a:ext cx="223576" cy="223576"/>
            </a:xfrm>
            <a:prstGeom prst="rect">
              <a:avLst/>
            </a:prstGeom>
          </p:spPr>
        </p:pic>
        <p:pic>
          <p:nvPicPr>
            <p:cNvPr id="20" name="Grafik 19" descr="Cursor">
              <a:extLst>
                <a:ext uri="{FF2B5EF4-FFF2-40B4-BE49-F238E27FC236}">
                  <a16:creationId xmlns:a16="http://schemas.microsoft.com/office/drawing/2014/main" id="{AE33034A-08F5-428A-92A1-81FE0860213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723902" y="5626925"/>
              <a:ext cx="223576" cy="223576"/>
            </a:xfrm>
            <a:prstGeom prst="rect">
              <a:avLst/>
            </a:prstGeom>
          </p:spPr>
        </p:pic>
      </p:grpSp>
      <p:pic>
        <p:nvPicPr>
          <p:cNvPr id="23" name="Grafik 22">
            <a:extLst>
              <a:ext uri="{FF2B5EF4-FFF2-40B4-BE49-F238E27FC236}">
                <a16:creationId xmlns:a16="http://schemas.microsoft.com/office/drawing/2014/main" id="{069A6C7C-E164-45E6-9A05-6FC7D39DC88A}"/>
              </a:ext>
            </a:extLst>
          </p:cNvPr>
          <p:cNvPicPr>
            <a:picLocks noChangeAspect="1"/>
          </p:cNvPicPr>
          <p:nvPr/>
        </p:nvPicPr>
        <p:blipFill>
          <a:blip r:embed="rId13">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82259" y="360000"/>
            <a:ext cx="1428160" cy="1428160"/>
          </a:xfrm>
          <a:prstGeom prst="rect">
            <a:avLst/>
          </a:prstGeom>
        </p:spPr>
      </p:pic>
    </p:spTree>
    <p:extLst>
      <p:ext uri="{BB962C8B-B14F-4D97-AF65-F5344CB8AC3E}">
        <p14:creationId xmlns:p14="http://schemas.microsoft.com/office/powerpoint/2010/main" val="2572351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08F3B2D-7F7E-4739-B146-4545FCAA10CF}"/>
              </a:ext>
            </a:extLst>
          </p:cNvPr>
          <p:cNvSpPr/>
          <p:nvPr/>
        </p:nvSpPr>
        <p:spPr>
          <a:xfrm>
            <a:off x="0" y="360001"/>
            <a:ext cx="10080000" cy="1332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Erforderliche Herstellerinformationen und Aufstellungskriterien:  </a:t>
            </a:r>
          </a:p>
          <a:p>
            <a:r>
              <a:rPr lang="de-DE" sz="1400" dirty="0">
                <a:solidFill>
                  <a:prstClr val="white"/>
                </a:solidFill>
                <a:latin typeface="Arial" panose="020B0604020202020204" pitchFamily="34" charset="0"/>
                <a:cs typeface="Arial" panose="020B0604020202020204" pitchFamily="34" charset="0"/>
              </a:rPr>
              <a:t>Die Berechnung der erforderlichen Elektrolyseurleistung ist gemäß Folie 20 nur für die Abschätzung einer ungefähren Größenordnung hinreichend genau. Die exakte Anschlussleistung sowie die folgenden Parameter sollten daher für die Detailplanung bei potentiellen Herstellern angefragt werden. Da der Elektrolyseur eine Teilanlage einer Gasfüllanlage im Sinne der BetrSichV </a:t>
            </a:r>
            <a:r>
              <a:rPr lang="de-DE" sz="1400" u="sng" dirty="0">
                <a:solidFill>
                  <a:prstClr val="white"/>
                </a:solidFill>
                <a:latin typeface="Arial" panose="020B0604020202020204" pitchFamily="34" charset="0"/>
                <a:cs typeface="Arial" panose="020B0604020202020204" pitchFamily="34" charset="0"/>
              </a:rPr>
              <a:t>§ 18 Absatz 1 Nr. 3 </a:t>
            </a:r>
            <a:r>
              <a:rPr lang="de-DE" sz="1400" dirty="0">
                <a:solidFill>
                  <a:prstClr val="white"/>
                </a:solidFill>
                <a:latin typeface="Arial" panose="020B0604020202020204" pitchFamily="34" charset="0"/>
                <a:cs typeface="Arial" panose="020B0604020202020204" pitchFamily="34" charset="0"/>
              </a:rPr>
              <a:t>ist, können die Regelungen der </a:t>
            </a:r>
            <a:r>
              <a:rPr lang="de-DE" sz="1400" u="sng" dirty="0">
                <a:solidFill>
                  <a:prstClr val="white"/>
                </a:solidFill>
                <a:latin typeface="Arial" panose="020B0604020202020204" pitchFamily="34" charset="0"/>
                <a:cs typeface="Arial" panose="020B0604020202020204" pitchFamily="34" charset="0"/>
              </a:rPr>
              <a:t>TRBS 3151/ TRGS 751 </a:t>
            </a:r>
            <a:r>
              <a:rPr lang="de-DE" sz="1400" dirty="0">
                <a:solidFill>
                  <a:prstClr val="white"/>
                </a:solidFill>
                <a:latin typeface="Arial" panose="020B0604020202020204" pitchFamily="34" charset="0"/>
                <a:cs typeface="Arial" panose="020B0604020202020204" pitchFamily="34" charset="0"/>
              </a:rPr>
              <a:t>angewendet werden.</a:t>
            </a:r>
          </a:p>
          <a:p>
            <a:endParaRPr lang="de-DE" dirty="0">
              <a:latin typeface="Arial" panose="020B0604020202020204" pitchFamily="34" charset="0"/>
              <a:cs typeface="Arial" panose="020B0604020202020204" pitchFamily="34" charset="0"/>
            </a:endParaRPr>
          </a:p>
        </p:txBody>
      </p:sp>
      <p:sp>
        <p:nvSpPr>
          <p:cNvPr id="2" name="Foliennummernplatzhalter 1">
            <a:extLst>
              <a:ext uri="{FF2B5EF4-FFF2-40B4-BE49-F238E27FC236}">
                <a16:creationId xmlns:a16="http://schemas.microsoft.com/office/drawing/2014/main" id="{36EBF69C-8270-48F9-B65E-AAD6EC7997AC}"/>
              </a:ext>
            </a:extLst>
          </p:cNvPr>
          <p:cNvSpPr>
            <a:spLocks noGrp="1"/>
          </p:cNvSpPr>
          <p:nvPr>
            <p:ph type="sldNum" sz="quarter" idx="12"/>
          </p:nvPr>
        </p:nvSpPr>
        <p:spPr/>
        <p:txBody>
          <a:bodyPr/>
          <a:lstStyle/>
          <a:p>
            <a:fld id="{E9E7CC83-3900-4EC9-9960-FB47173819DD}" type="slidenum">
              <a:rPr lang="de-DE" smtClean="0"/>
              <a:t>21</a:t>
            </a:fld>
            <a:endParaRPr lang="de-DE" dirty="0"/>
          </a:p>
        </p:txBody>
      </p:sp>
      <p:pic>
        <p:nvPicPr>
          <p:cNvPr id="10" name="Grafik 9">
            <a:extLst>
              <a:ext uri="{FF2B5EF4-FFF2-40B4-BE49-F238E27FC236}">
                <a16:creationId xmlns:a16="http://schemas.microsoft.com/office/drawing/2014/main" id="{026936C5-4383-4925-AA2D-D657EDCB869B}"/>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56001" y="360000"/>
            <a:ext cx="1332000" cy="1332000"/>
          </a:xfrm>
          <a:prstGeom prst="rect">
            <a:avLst/>
          </a:prstGeom>
        </p:spPr>
      </p:pic>
      <p:sp>
        <p:nvSpPr>
          <p:cNvPr id="7" name="Rechteck 6">
            <a:extLst>
              <a:ext uri="{FF2B5EF4-FFF2-40B4-BE49-F238E27FC236}">
                <a16:creationId xmlns:a16="http://schemas.microsoft.com/office/drawing/2014/main" id="{E106A69B-BADD-43CA-A1EA-F33B0B5974F6}"/>
              </a:ext>
            </a:extLst>
          </p:cNvPr>
          <p:cNvSpPr/>
          <p:nvPr/>
        </p:nvSpPr>
        <p:spPr>
          <a:xfrm>
            <a:off x="370886" y="1994901"/>
            <a:ext cx="4337302" cy="381572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Erforderliche Herstellerinformationen:</a:t>
            </a:r>
          </a:p>
          <a:p>
            <a:endParaRPr lang="de-DE" sz="16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Mit welchem Ausgangsdruck erzeugt der Elektrolyseur den Wasserstoff? </a:t>
            </a:r>
          </a:p>
          <a:p>
            <a:pPr marL="285750" indent="-285750">
              <a:buFont typeface="Wingdings" panose="05000000000000000000" pitchFamily="2" charset="2"/>
              <a:buChar char="§"/>
            </a:pP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Welche geometrischen Maße hat der Elektrolyseur? </a:t>
            </a:r>
          </a:p>
          <a:p>
            <a:pPr marL="285750" indent="-285750">
              <a:buFont typeface="Wingdings" panose="05000000000000000000" pitchFamily="2" charset="2"/>
              <a:buChar char="§"/>
            </a:pP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Welche spez. Erzeugungskapazität (kg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/h) hat der Elektrolyseur? </a:t>
            </a:r>
          </a:p>
          <a:p>
            <a:pPr marL="285750" indent="-285750">
              <a:buFont typeface="Wingdings" panose="05000000000000000000" pitchFamily="2" charset="2"/>
              <a:buChar char="§"/>
            </a:pP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Welche Leistung (Stack-Leistung und Peripherieleistung) hat der Elektrolyseur?</a:t>
            </a:r>
          </a:p>
          <a:p>
            <a:pPr marL="285750" indent="-285750">
              <a:buFont typeface="Wingdings" panose="05000000000000000000" pitchFamily="2" charset="2"/>
              <a:buChar char="§"/>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F5B8F1C9-AA07-4017-9F70-60EB827CA4B0}"/>
              </a:ext>
            </a:extLst>
          </p:cNvPr>
          <p:cNvSpPr/>
          <p:nvPr/>
        </p:nvSpPr>
        <p:spPr>
          <a:xfrm>
            <a:off x="5039999" y="1981230"/>
            <a:ext cx="5708514" cy="381572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Aufstellungskriterien: </a:t>
            </a:r>
            <a:r>
              <a:rPr lang="de-DE" sz="1600" b="1" i="1" dirty="0">
                <a:latin typeface="Arial" panose="020B0604020202020204" pitchFamily="34" charset="0"/>
                <a:cs typeface="Arial" panose="020B0604020202020204" pitchFamily="34" charset="0"/>
              </a:rPr>
              <a:t>(</a:t>
            </a:r>
            <a:r>
              <a:rPr lang="de-DE" sz="1600" b="1" i="1" u="sng"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vgl. TRGS 751</a:t>
            </a:r>
            <a:r>
              <a:rPr lang="de-DE" sz="1600" b="1" i="1" dirty="0">
                <a:latin typeface="Arial" panose="020B0604020202020204" pitchFamily="34" charset="0"/>
                <a:cs typeface="Arial" panose="020B0604020202020204" pitchFamily="34" charset="0"/>
              </a:rPr>
              <a:t>)</a:t>
            </a:r>
          </a:p>
          <a:p>
            <a:endParaRPr lang="de-DE"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u="sng" dirty="0">
                <a:latin typeface="Arial" panose="020B0604020202020204" pitchFamily="34" charset="0"/>
                <a:cs typeface="Arial" panose="020B0604020202020204" pitchFamily="34" charset="0"/>
              </a:rPr>
              <a:t>Mindestsicherheitsabstand</a:t>
            </a:r>
            <a:r>
              <a:rPr lang="de-DE" sz="1400" dirty="0">
                <a:latin typeface="Arial" panose="020B0604020202020204" pitchFamily="34" charset="0"/>
                <a:cs typeface="Arial" panose="020B0604020202020204" pitchFamily="34" charset="0"/>
              </a:rPr>
              <a:t> zu Schutzobjekten: 3 m</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Die Anwendbarkeit des Mindestsicherheitsabstandes ist über die Gefährdungsbeurteilung inkl. Explosionsschutzdokument zu überprüfen.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Sofern die Einhaltung von erforderlichen Sicherheitsabständen nicht möglich ist, sind zusätzliche Schutzmaßnahmen, wie die Aufstellung von Brandschutzwänden, zu treffen. </a:t>
            </a:r>
          </a:p>
          <a:p>
            <a:pPr marL="285750" indent="-285750">
              <a:spcBef>
                <a:spcPts val="1200"/>
              </a:spcBef>
              <a:buFont typeface="Wingdings" panose="05000000000000000000" pitchFamily="2" charset="2"/>
              <a:buChar char="§"/>
            </a:pPr>
            <a:r>
              <a:rPr lang="de-DE" sz="1400" u="sng"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Die DGUV Regel 113-001 „</a:t>
            </a:r>
            <a:r>
              <a:rPr lang="de-DE" sz="1400" i="1" u="sng"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Explosionsschutz-Regeln (EX-RL)</a:t>
            </a:r>
            <a:r>
              <a:rPr lang="de-DE" sz="1400" u="sng"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de-DE" sz="1400" dirty="0">
                <a:latin typeface="Arial" panose="020B0604020202020204" pitchFamily="34" charset="0"/>
                <a:cs typeface="Arial" panose="020B0604020202020204" pitchFamily="34" charset="0"/>
              </a:rPr>
              <a:t>enthält alle relevanten TRBS und TRGS, die je nach Vorhaben für die Sicherstellung ausreichender Schutzmaßnahmen einschlägig sein können.</a:t>
            </a:r>
          </a:p>
          <a:p>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de-DE" sz="1400" dirty="0">
              <a:latin typeface="Arial" panose="020B0604020202020204" pitchFamily="34" charset="0"/>
              <a:cs typeface="Arial" panose="020B0604020202020204" pitchFamily="34" charset="0"/>
            </a:endParaRPr>
          </a:p>
          <a:p>
            <a:endParaRPr lang="de-DE" sz="1400" dirty="0">
              <a:latin typeface="Arial" panose="020B0604020202020204" pitchFamily="34" charset="0"/>
              <a:cs typeface="Arial" panose="020B0604020202020204" pitchFamily="34" charset="0"/>
            </a:endParaRPr>
          </a:p>
        </p:txBody>
      </p:sp>
      <p:sp>
        <p:nvSpPr>
          <p:cNvPr id="9" name="Rechteck 8">
            <a:hlinkClick r:id="rId5" action="ppaction://hlinksldjump" highlightClick="1">
              <a:snd r:embed="rId6" name="arrow.wav"/>
            </a:hlinkClick>
            <a:extLst>
              <a:ext uri="{FF2B5EF4-FFF2-40B4-BE49-F238E27FC236}">
                <a16:creationId xmlns:a16="http://schemas.microsoft.com/office/drawing/2014/main" id="{4A5A7693-E386-4CFD-84D6-93CEE787D70D}"/>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11" name="Rechteck 10">
            <a:hlinkClick r:id="rId7" action="ppaction://hlinksldjump" highlightClick="1">
              <a:snd r:embed="rId6" name="arrow.wav"/>
            </a:hlinkClick>
            <a:extLst>
              <a:ext uri="{FF2B5EF4-FFF2-40B4-BE49-F238E27FC236}">
                <a16:creationId xmlns:a16="http://schemas.microsoft.com/office/drawing/2014/main" id="{5039B1A3-8BA2-4808-AEC1-07C38F7157A8}"/>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pic>
        <p:nvPicPr>
          <p:cNvPr id="14" name="Grafik 13" descr="Cursor">
            <a:extLst>
              <a:ext uri="{FF2B5EF4-FFF2-40B4-BE49-F238E27FC236}">
                <a16:creationId xmlns:a16="http://schemas.microsoft.com/office/drawing/2014/main" id="{02EF2176-A069-49B9-AF21-6D1A4DFCE3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73242" y="2062150"/>
            <a:ext cx="223576" cy="223576"/>
          </a:xfrm>
          <a:prstGeom prst="rect">
            <a:avLst/>
          </a:prstGeom>
        </p:spPr>
      </p:pic>
      <p:pic>
        <p:nvPicPr>
          <p:cNvPr id="15" name="Grafik 14" descr="Cursor">
            <a:extLst>
              <a:ext uri="{FF2B5EF4-FFF2-40B4-BE49-F238E27FC236}">
                <a16:creationId xmlns:a16="http://schemas.microsoft.com/office/drawing/2014/main" id="{10F1DCD0-972C-4577-94A2-6C25BB9D4E5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47375" y="4470976"/>
            <a:ext cx="223576" cy="223576"/>
          </a:xfrm>
          <a:prstGeom prst="rect">
            <a:avLst/>
          </a:prstGeom>
        </p:spPr>
      </p:pic>
    </p:spTree>
    <p:extLst>
      <p:ext uri="{BB962C8B-B14F-4D97-AF65-F5344CB8AC3E}">
        <p14:creationId xmlns:p14="http://schemas.microsoft.com/office/powerpoint/2010/main" val="2409160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738A194-073A-461A-BECB-CAAFB0D3F763}"/>
              </a:ext>
            </a:extLst>
          </p:cNvPr>
          <p:cNvSpPr>
            <a:spLocks noGrp="1"/>
          </p:cNvSpPr>
          <p:nvPr>
            <p:ph type="sldNum" sz="quarter" idx="12"/>
          </p:nvPr>
        </p:nvSpPr>
        <p:spPr/>
        <p:txBody>
          <a:bodyPr/>
          <a:lstStyle/>
          <a:p>
            <a:fld id="{E9E7CC83-3900-4EC9-9960-FB47173819DD}" type="slidenum">
              <a:rPr lang="de-DE" smtClean="0"/>
              <a:t>22</a:t>
            </a:fld>
            <a:endParaRPr lang="de-DE" dirty="0"/>
          </a:p>
        </p:txBody>
      </p:sp>
      <p:sp>
        <p:nvSpPr>
          <p:cNvPr id="5" name="Rechteck 4">
            <a:extLst>
              <a:ext uri="{FF2B5EF4-FFF2-40B4-BE49-F238E27FC236}">
                <a16:creationId xmlns:a16="http://schemas.microsoft.com/office/drawing/2014/main" id="{7CA28D4E-6A16-4CE6-80E3-46C473C84C8F}"/>
              </a:ext>
            </a:extLst>
          </p:cNvPr>
          <p:cNvSpPr/>
          <p:nvPr/>
        </p:nvSpPr>
        <p:spPr>
          <a:xfrm>
            <a:off x="0" y="360000"/>
            <a:ext cx="10080171"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Dimensionierung des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-Primärspeichers der Tankstelle: </a:t>
            </a:r>
          </a:p>
          <a:p>
            <a:r>
              <a:rPr lang="de-DE" sz="1300" dirty="0">
                <a:latin typeface="Arial" panose="020B0604020202020204" pitchFamily="34" charset="0"/>
                <a:cs typeface="Arial" panose="020B0604020202020204" pitchFamily="34" charset="0"/>
              </a:rPr>
              <a:t>Die erforderliche H</a:t>
            </a:r>
            <a:r>
              <a:rPr lang="de-DE" sz="1300" baseline="-25000" dirty="0">
                <a:latin typeface="Arial" panose="020B0604020202020204" pitchFamily="34" charset="0"/>
                <a:cs typeface="Arial" panose="020B0604020202020204" pitchFamily="34" charset="0"/>
              </a:rPr>
              <a:t>2</a:t>
            </a:r>
            <a:r>
              <a:rPr lang="de-DE" sz="1300" dirty="0">
                <a:latin typeface="Arial" panose="020B0604020202020204" pitchFamily="34" charset="0"/>
                <a:cs typeface="Arial" panose="020B0604020202020204" pitchFamily="34" charset="0"/>
              </a:rPr>
              <a:t>-Speichermenge hängt vom Bedarf des Abnehmers sowie von Sicherheitszuschlägen für Ausfallzeiten der </a:t>
            </a:r>
          </a:p>
          <a:p>
            <a:r>
              <a:rPr lang="de-DE" sz="1300" dirty="0">
                <a:latin typeface="Arial" panose="020B0604020202020204" pitchFamily="34" charset="0"/>
                <a:cs typeface="Arial" panose="020B0604020202020204" pitchFamily="34" charset="0"/>
              </a:rPr>
              <a:t>H</a:t>
            </a:r>
            <a:r>
              <a:rPr lang="de-DE" sz="1300" baseline="-25000" dirty="0">
                <a:latin typeface="Arial" panose="020B0604020202020204" pitchFamily="34" charset="0"/>
                <a:cs typeface="Arial" panose="020B0604020202020204" pitchFamily="34" charset="0"/>
              </a:rPr>
              <a:t>2</a:t>
            </a:r>
            <a:r>
              <a:rPr lang="de-DE" sz="1300" dirty="0">
                <a:latin typeface="Arial" panose="020B0604020202020204" pitchFamily="34" charset="0"/>
                <a:cs typeface="Arial" panose="020B0604020202020204" pitchFamily="34" charset="0"/>
              </a:rPr>
              <a:t>-Erzeugung ab. Mithilfe der folgenden Formeln und der in der unteren Tabelle angegebenen Wasserstoffdichten können der Speicherbedarf, das nutzbare Behältervolumen und das mindestens erforderliche Gesamtbehältervolumen berechnet werden. Der Sicherheitszuschlag hängt von der Ausfallwahrscheinlichkeit des Elektrolyseurs und der Dauer notwendiger Wartungsleistungen ab.</a:t>
            </a:r>
          </a:p>
        </p:txBody>
      </p:sp>
      <p:pic>
        <p:nvPicPr>
          <p:cNvPr id="12" name="Grafik 11">
            <a:extLst>
              <a:ext uri="{FF2B5EF4-FFF2-40B4-BE49-F238E27FC236}">
                <a16:creationId xmlns:a16="http://schemas.microsoft.com/office/drawing/2014/main" id="{CD1F66A0-A11A-4BFB-AB1B-56FD03AF91DF}"/>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8" name="Rechteck 7">
            <a:hlinkClick r:id="rId4" action="ppaction://hlinksldjump" highlightClick="1">
              <a:snd r:embed="rId5" name="arrow.wav"/>
            </a:hlinkClick>
            <a:extLst>
              <a:ext uri="{FF2B5EF4-FFF2-40B4-BE49-F238E27FC236}">
                <a16:creationId xmlns:a16="http://schemas.microsoft.com/office/drawing/2014/main" id="{42302F38-DFA9-44C6-B1A8-F8B36D01AAB3}"/>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10" name="Rechteck 9">
            <a:hlinkClick r:id="rId6" action="ppaction://hlinksldjump" highlightClick="1">
              <a:snd r:embed="rId5" name="arrow.wav"/>
            </a:hlinkClick>
            <a:extLst>
              <a:ext uri="{FF2B5EF4-FFF2-40B4-BE49-F238E27FC236}">
                <a16:creationId xmlns:a16="http://schemas.microsoft.com/office/drawing/2014/main" id="{28430F7F-EC68-4FB6-B2B5-E8AA6373DBB5}"/>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graphicFrame>
        <p:nvGraphicFramePr>
          <p:cNvPr id="19" name="Tabelle 18">
            <a:extLst>
              <a:ext uri="{FF2B5EF4-FFF2-40B4-BE49-F238E27FC236}">
                <a16:creationId xmlns:a16="http://schemas.microsoft.com/office/drawing/2014/main" id="{DD7D4AD2-4DB2-4D72-8509-BFF6CED3D8B9}"/>
              </a:ext>
            </a:extLst>
          </p:cNvPr>
          <p:cNvGraphicFramePr>
            <a:graphicFrameLocks noGrp="1"/>
          </p:cNvGraphicFramePr>
          <p:nvPr>
            <p:extLst>
              <p:ext uri="{D42A27DB-BD31-4B8C-83A1-F6EECF244321}">
                <p14:modId xmlns:p14="http://schemas.microsoft.com/office/powerpoint/2010/main" val="4040465011"/>
              </p:ext>
            </p:extLst>
          </p:nvPr>
        </p:nvGraphicFramePr>
        <p:xfrm>
          <a:off x="265207" y="4807517"/>
          <a:ext cx="11632286" cy="1280160"/>
        </p:xfrm>
        <a:graphic>
          <a:graphicData uri="http://schemas.openxmlformats.org/drawingml/2006/table">
            <a:tbl>
              <a:tblPr firstRow="1" bandRow="1">
                <a:tableStyleId>{5C22544A-7EE6-4342-B048-85BDC9FD1C3A}</a:tableStyleId>
              </a:tblPr>
              <a:tblGrid>
                <a:gridCol w="1998769">
                  <a:extLst>
                    <a:ext uri="{9D8B030D-6E8A-4147-A177-3AD203B41FA5}">
                      <a16:colId xmlns:a16="http://schemas.microsoft.com/office/drawing/2014/main" val="2504201829"/>
                    </a:ext>
                  </a:extLst>
                </a:gridCol>
                <a:gridCol w="1123409">
                  <a:extLst>
                    <a:ext uri="{9D8B030D-6E8A-4147-A177-3AD203B41FA5}">
                      <a16:colId xmlns:a16="http://schemas.microsoft.com/office/drawing/2014/main" val="1927730586"/>
                    </a:ext>
                  </a:extLst>
                </a:gridCol>
                <a:gridCol w="1069013">
                  <a:extLst>
                    <a:ext uri="{9D8B030D-6E8A-4147-A177-3AD203B41FA5}">
                      <a16:colId xmlns:a16="http://schemas.microsoft.com/office/drawing/2014/main" val="980565027"/>
                    </a:ext>
                  </a:extLst>
                </a:gridCol>
                <a:gridCol w="1116253">
                  <a:extLst>
                    <a:ext uri="{9D8B030D-6E8A-4147-A177-3AD203B41FA5}">
                      <a16:colId xmlns:a16="http://schemas.microsoft.com/office/drawing/2014/main" val="2136298630"/>
                    </a:ext>
                  </a:extLst>
                </a:gridCol>
                <a:gridCol w="1102526">
                  <a:extLst>
                    <a:ext uri="{9D8B030D-6E8A-4147-A177-3AD203B41FA5}">
                      <a16:colId xmlns:a16="http://schemas.microsoft.com/office/drawing/2014/main" val="2379583702"/>
                    </a:ext>
                  </a:extLst>
                </a:gridCol>
                <a:gridCol w="1091886">
                  <a:extLst>
                    <a:ext uri="{9D8B030D-6E8A-4147-A177-3AD203B41FA5}">
                      <a16:colId xmlns:a16="http://schemas.microsoft.com/office/drawing/2014/main" val="4089975058"/>
                    </a:ext>
                  </a:extLst>
                </a:gridCol>
                <a:gridCol w="1024389">
                  <a:extLst>
                    <a:ext uri="{9D8B030D-6E8A-4147-A177-3AD203B41FA5}">
                      <a16:colId xmlns:a16="http://schemas.microsoft.com/office/drawing/2014/main" val="1778869300"/>
                    </a:ext>
                  </a:extLst>
                </a:gridCol>
                <a:gridCol w="1024389">
                  <a:extLst>
                    <a:ext uri="{9D8B030D-6E8A-4147-A177-3AD203B41FA5}">
                      <a16:colId xmlns:a16="http://schemas.microsoft.com/office/drawing/2014/main" val="3827010647"/>
                    </a:ext>
                  </a:extLst>
                </a:gridCol>
                <a:gridCol w="1099539">
                  <a:extLst>
                    <a:ext uri="{9D8B030D-6E8A-4147-A177-3AD203B41FA5}">
                      <a16:colId xmlns:a16="http://schemas.microsoft.com/office/drawing/2014/main" val="25989990"/>
                    </a:ext>
                  </a:extLst>
                </a:gridCol>
                <a:gridCol w="982113">
                  <a:extLst>
                    <a:ext uri="{9D8B030D-6E8A-4147-A177-3AD203B41FA5}">
                      <a16:colId xmlns:a16="http://schemas.microsoft.com/office/drawing/2014/main" val="3421345388"/>
                    </a:ext>
                  </a:extLst>
                </a:gridCol>
              </a:tblGrid>
              <a:tr h="277687">
                <a:tc>
                  <a:txBody>
                    <a:bodyPr/>
                    <a:lstStyle/>
                    <a:p>
                      <a:r>
                        <a:rPr lang="de-DE" sz="1200" dirty="0">
                          <a:latin typeface="Arial" panose="020B0604020202020204" pitchFamily="34" charset="0"/>
                          <a:cs typeface="Arial" panose="020B0604020202020204" pitchFamily="34" charset="0"/>
                        </a:rPr>
                        <a:t>Druck [bar]</a:t>
                      </a:r>
                    </a:p>
                    <a:p>
                      <a:r>
                        <a:rPr lang="de-DE" sz="1200" dirty="0">
                          <a:latin typeface="Arial" panose="020B0604020202020204" pitchFamily="34" charset="0"/>
                          <a:cs typeface="Arial" panose="020B0604020202020204" pitchFamily="34" charset="0"/>
                        </a:rPr>
                        <a:t>Temperatur [°C]</a:t>
                      </a:r>
                    </a:p>
                  </a:txBody>
                  <a:tcPr/>
                </a:tc>
                <a:tc>
                  <a:txBody>
                    <a:bodyPr/>
                    <a:lstStyle/>
                    <a:p>
                      <a:pPr algn="r"/>
                      <a:r>
                        <a:rPr lang="de-DE" sz="1200" dirty="0">
                          <a:latin typeface="Arial" panose="020B0604020202020204" pitchFamily="34" charset="0"/>
                          <a:cs typeface="Arial" panose="020B0604020202020204" pitchFamily="34" charset="0"/>
                        </a:rPr>
                        <a:t>30</a:t>
                      </a:r>
                    </a:p>
                  </a:txBody>
                  <a:tcPr/>
                </a:tc>
                <a:tc>
                  <a:txBody>
                    <a:bodyPr/>
                    <a:lstStyle/>
                    <a:p>
                      <a:pPr algn="r"/>
                      <a:r>
                        <a:rPr lang="de-DE" sz="1200" dirty="0">
                          <a:latin typeface="Arial" panose="020B0604020202020204" pitchFamily="34" charset="0"/>
                          <a:cs typeface="Arial" panose="020B0604020202020204" pitchFamily="34" charset="0"/>
                        </a:rPr>
                        <a:t>50</a:t>
                      </a:r>
                    </a:p>
                  </a:txBody>
                  <a:tcPr/>
                </a:tc>
                <a:tc>
                  <a:txBody>
                    <a:bodyPr/>
                    <a:lstStyle/>
                    <a:p>
                      <a:pPr algn="r"/>
                      <a:r>
                        <a:rPr lang="de-DE" sz="1200" dirty="0">
                          <a:latin typeface="Arial" panose="020B0604020202020204" pitchFamily="34" charset="0"/>
                          <a:cs typeface="Arial" panose="020B0604020202020204" pitchFamily="34" charset="0"/>
                        </a:rPr>
                        <a:t>100</a:t>
                      </a:r>
                    </a:p>
                  </a:txBody>
                  <a:tcPr/>
                </a:tc>
                <a:tc>
                  <a:txBody>
                    <a:bodyPr/>
                    <a:lstStyle/>
                    <a:p>
                      <a:pPr algn="r"/>
                      <a:r>
                        <a:rPr lang="de-DE" sz="1200" dirty="0">
                          <a:latin typeface="Arial" panose="020B0604020202020204" pitchFamily="34" charset="0"/>
                          <a:cs typeface="Arial" panose="020B0604020202020204" pitchFamily="34" charset="0"/>
                        </a:rPr>
                        <a:t>200</a:t>
                      </a:r>
                    </a:p>
                  </a:txBody>
                  <a:tcPr/>
                </a:tc>
                <a:tc>
                  <a:txBody>
                    <a:bodyPr/>
                    <a:lstStyle/>
                    <a:p>
                      <a:pPr algn="r"/>
                      <a:r>
                        <a:rPr lang="de-DE" sz="1200" dirty="0">
                          <a:latin typeface="Arial" panose="020B0604020202020204" pitchFamily="34" charset="0"/>
                          <a:cs typeface="Arial" panose="020B0604020202020204" pitchFamily="34" charset="0"/>
                        </a:rPr>
                        <a:t>300</a:t>
                      </a:r>
                    </a:p>
                  </a:txBody>
                  <a:tcPr/>
                </a:tc>
                <a:tc>
                  <a:txBody>
                    <a:bodyPr/>
                    <a:lstStyle/>
                    <a:p>
                      <a:pPr algn="r"/>
                      <a:r>
                        <a:rPr lang="de-DE" sz="1200" dirty="0">
                          <a:latin typeface="Arial" panose="020B0604020202020204" pitchFamily="34" charset="0"/>
                          <a:cs typeface="Arial" panose="020B0604020202020204" pitchFamily="34" charset="0"/>
                        </a:rPr>
                        <a:t>350</a:t>
                      </a:r>
                    </a:p>
                  </a:txBody>
                  <a:tcPr/>
                </a:tc>
                <a:tc>
                  <a:txBody>
                    <a:bodyPr/>
                    <a:lstStyle/>
                    <a:p>
                      <a:pPr algn="r"/>
                      <a:r>
                        <a:rPr lang="de-DE" sz="1200" dirty="0">
                          <a:latin typeface="Arial" panose="020B0604020202020204" pitchFamily="34" charset="0"/>
                          <a:cs typeface="Arial" panose="020B0604020202020204" pitchFamily="34" charset="0"/>
                        </a:rPr>
                        <a:t>500</a:t>
                      </a:r>
                    </a:p>
                  </a:txBody>
                  <a:tcPr/>
                </a:tc>
                <a:tc>
                  <a:txBody>
                    <a:bodyPr/>
                    <a:lstStyle/>
                    <a:p>
                      <a:pPr algn="r"/>
                      <a:r>
                        <a:rPr lang="de-DE" sz="1200" dirty="0">
                          <a:latin typeface="Arial" panose="020B0604020202020204" pitchFamily="34" charset="0"/>
                          <a:cs typeface="Arial" panose="020B0604020202020204" pitchFamily="34" charset="0"/>
                        </a:rPr>
                        <a:t>700</a:t>
                      </a:r>
                    </a:p>
                  </a:txBody>
                  <a:tcPr/>
                </a:tc>
                <a:tc>
                  <a:txBody>
                    <a:bodyPr/>
                    <a:lstStyle/>
                    <a:p>
                      <a:pPr algn="r"/>
                      <a:r>
                        <a:rPr lang="de-DE" sz="1200" dirty="0">
                          <a:latin typeface="Arial" panose="020B0604020202020204" pitchFamily="34" charset="0"/>
                          <a:cs typeface="Arial" panose="020B0604020202020204" pitchFamily="34" charset="0"/>
                        </a:rPr>
                        <a:t>1000</a:t>
                      </a:r>
                    </a:p>
                  </a:txBody>
                  <a:tcPr/>
                </a:tc>
                <a:extLst>
                  <a:ext uri="{0D108BD9-81ED-4DB2-BD59-A6C34878D82A}">
                    <a16:rowId xmlns:a16="http://schemas.microsoft.com/office/drawing/2014/main" val="3603167676"/>
                  </a:ext>
                </a:extLst>
              </a:tr>
              <a:tr h="219763">
                <a:tc>
                  <a:txBody>
                    <a:bodyPr/>
                    <a:lstStyle/>
                    <a:p>
                      <a:pPr algn="l"/>
                      <a:r>
                        <a:rPr lang="de-DE" sz="1200" b="1" dirty="0">
                          <a:solidFill>
                            <a:schemeClr val="bg1"/>
                          </a:solidFill>
                          <a:latin typeface="Arial" panose="020B0604020202020204" pitchFamily="34" charset="0"/>
                          <a:cs typeface="Arial" panose="020B0604020202020204" pitchFamily="34" charset="0"/>
                        </a:rPr>
                        <a:t>0 </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2,614</a:t>
                      </a:r>
                    </a:p>
                  </a:txBody>
                  <a:tcPr/>
                </a:tc>
                <a:tc>
                  <a:txBody>
                    <a:bodyPr/>
                    <a:lstStyle/>
                    <a:p>
                      <a:pPr algn="r"/>
                      <a:r>
                        <a:rPr lang="de-DE" sz="1200" dirty="0">
                          <a:latin typeface="Arial" panose="020B0604020202020204" pitchFamily="34" charset="0"/>
                          <a:cs typeface="Arial" panose="020B0604020202020204" pitchFamily="34" charset="0"/>
                        </a:rPr>
                        <a:t>4,304</a:t>
                      </a:r>
                    </a:p>
                  </a:txBody>
                  <a:tcPr/>
                </a:tc>
                <a:tc>
                  <a:txBody>
                    <a:bodyPr/>
                    <a:lstStyle/>
                    <a:p>
                      <a:pPr algn="r"/>
                      <a:r>
                        <a:rPr lang="de-DE" sz="1200" dirty="0">
                          <a:latin typeface="Arial" panose="020B0604020202020204" pitchFamily="34" charset="0"/>
                          <a:cs typeface="Arial" panose="020B0604020202020204" pitchFamily="34" charset="0"/>
                        </a:rPr>
                        <a:t>8,345</a:t>
                      </a:r>
                    </a:p>
                  </a:txBody>
                  <a:tcPr/>
                </a:tc>
                <a:tc>
                  <a:txBody>
                    <a:bodyPr/>
                    <a:lstStyle/>
                    <a:p>
                      <a:pPr algn="r"/>
                      <a:r>
                        <a:rPr lang="de-DE" sz="1200" dirty="0">
                          <a:latin typeface="Arial" panose="020B0604020202020204" pitchFamily="34" charset="0"/>
                          <a:cs typeface="Arial" panose="020B0604020202020204" pitchFamily="34" charset="0"/>
                        </a:rPr>
                        <a:t>15,687</a:t>
                      </a:r>
                    </a:p>
                  </a:txBody>
                  <a:tcPr/>
                </a:tc>
                <a:tc>
                  <a:txBody>
                    <a:bodyPr/>
                    <a:lstStyle/>
                    <a:p>
                      <a:pPr algn="r"/>
                      <a:r>
                        <a:rPr lang="de-DE" sz="1200" dirty="0">
                          <a:latin typeface="Arial" panose="020B0604020202020204" pitchFamily="34" charset="0"/>
                          <a:cs typeface="Arial" panose="020B0604020202020204" pitchFamily="34" charset="0"/>
                        </a:rPr>
                        <a:t>22,150</a:t>
                      </a:r>
                    </a:p>
                  </a:txBody>
                  <a:tcPr/>
                </a:tc>
                <a:tc>
                  <a:txBody>
                    <a:bodyPr/>
                    <a:lstStyle/>
                    <a:p>
                      <a:pPr algn="r"/>
                      <a:r>
                        <a:rPr lang="de-DE" sz="1200" dirty="0">
                          <a:latin typeface="Arial" panose="020B0604020202020204" pitchFamily="34" charset="0"/>
                          <a:cs typeface="Arial" panose="020B0604020202020204" pitchFamily="34" charset="0"/>
                        </a:rPr>
                        <a:t>25,095</a:t>
                      </a:r>
                    </a:p>
                  </a:txBody>
                  <a:tcPr/>
                </a:tc>
                <a:tc>
                  <a:txBody>
                    <a:bodyPr/>
                    <a:lstStyle/>
                    <a:p>
                      <a:pPr algn="r"/>
                      <a:r>
                        <a:rPr lang="de-DE" sz="1200" dirty="0">
                          <a:latin typeface="Arial" panose="020B0604020202020204" pitchFamily="34" charset="0"/>
                          <a:cs typeface="Arial" panose="020B0604020202020204" pitchFamily="34" charset="0"/>
                        </a:rPr>
                        <a:t>32,967</a:t>
                      </a:r>
                    </a:p>
                  </a:txBody>
                  <a:tcPr/>
                </a:tc>
                <a:tc>
                  <a:txBody>
                    <a:bodyPr/>
                    <a:lstStyle/>
                    <a:p>
                      <a:pPr algn="r"/>
                      <a:r>
                        <a:rPr lang="de-DE" sz="1200" dirty="0">
                          <a:latin typeface="Arial" panose="020B0604020202020204" pitchFamily="34" charset="0"/>
                          <a:cs typeface="Arial" panose="020B0604020202020204" pitchFamily="34" charset="0"/>
                        </a:rPr>
                        <a:t>41,688</a:t>
                      </a:r>
                    </a:p>
                  </a:txBody>
                  <a:tcPr/>
                </a:tc>
                <a:tc>
                  <a:txBody>
                    <a:bodyPr/>
                    <a:lstStyle/>
                    <a:p>
                      <a:pPr algn="r"/>
                      <a:r>
                        <a:rPr lang="de-DE" sz="1200" dirty="0">
                          <a:latin typeface="Arial" panose="020B0604020202020204" pitchFamily="34" charset="0"/>
                          <a:cs typeface="Arial" panose="020B0604020202020204" pitchFamily="34" charset="0"/>
                        </a:rPr>
                        <a:t>52,114</a:t>
                      </a:r>
                    </a:p>
                  </a:txBody>
                  <a:tcPr/>
                </a:tc>
                <a:extLst>
                  <a:ext uri="{0D108BD9-81ED-4DB2-BD59-A6C34878D82A}">
                    <a16:rowId xmlns:a16="http://schemas.microsoft.com/office/drawing/2014/main" val="1595623865"/>
                  </a:ext>
                </a:extLst>
              </a:tr>
              <a:tr h="166612">
                <a:tc>
                  <a:txBody>
                    <a:bodyPr/>
                    <a:lstStyle/>
                    <a:p>
                      <a:pPr algn="l"/>
                      <a:r>
                        <a:rPr lang="de-DE" sz="1200" b="1" dirty="0">
                          <a:solidFill>
                            <a:schemeClr val="bg1"/>
                          </a:solidFill>
                          <a:latin typeface="Arial" panose="020B0604020202020204" pitchFamily="34" charset="0"/>
                          <a:cs typeface="Arial" panose="020B0604020202020204" pitchFamily="34" charset="0"/>
                        </a:rPr>
                        <a:t>15</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2,479</a:t>
                      </a:r>
                    </a:p>
                  </a:txBody>
                  <a:tcPr/>
                </a:tc>
                <a:tc>
                  <a:txBody>
                    <a:bodyPr/>
                    <a:lstStyle/>
                    <a:p>
                      <a:pPr algn="r"/>
                      <a:r>
                        <a:rPr lang="de-DE" sz="1200" dirty="0">
                          <a:latin typeface="Arial" panose="020B0604020202020204" pitchFamily="34" charset="0"/>
                          <a:cs typeface="Arial" panose="020B0604020202020204" pitchFamily="34" charset="0"/>
                        </a:rPr>
                        <a:t>4,083</a:t>
                      </a:r>
                    </a:p>
                  </a:txBody>
                  <a:tcPr/>
                </a:tc>
                <a:tc>
                  <a:txBody>
                    <a:bodyPr/>
                    <a:lstStyle/>
                    <a:p>
                      <a:pPr algn="r"/>
                      <a:r>
                        <a:rPr lang="de-DE" sz="1200" dirty="0">
                          <a:latin typeface="Arial" panose="020B0604020202020204" pitchFamily="34" charset="0"/>
                          <a:cs typeface="Arial" panose="020B0604020202020204" pitchFamily="34" charset="0"/>
                        </a:rPr>
                        <a:t>7,927</a:t>
                      </a:r>
                    </a:p>
                  </a:txBody>
                  <a:tcPr/>
                </a:tc>
                <a:tc>
                  <a:txBody>
                    <a:bodyPr/>
                    <a:lstStyle/>
                    <a:p>
                      <a:pPr algn="r"/>
                      <a:r>
                        <a:rPr lang="de-DE" sz="1200" dirty="0">
                          <a:latin typeface="Arial" panose="020B0604020202020204" pitchFamily="34" charset="0"/>
                          <a:cs typeface="Arial" panose="020B0604020202020204" pitchFamily="34" charset="0"/>
                        </a:rPr>
                        <a:t>14,940</a:t>
                      </a:r>
                    </a:p>
                  </a:txBody>
                  <a:tcPr/>
                </a:tc>
                <a:tc>
                  <a:txBody>
                    <a:bodyPr/>
                    <a:lstStyle/>
                    <a:p>
                      <a:pPr algn="r"/>
                      <a:r>
                        <a:rPr lang="de-DE" sz="1200" dirty="0">
                          <a:latin typeface="Arial" panose="020B0604020202020204" pitchFamily="34" charset="0"/>
                          <a:cs typeface="Arial" panose="020B0604020202020204" pitchFamily="34" charset="0"/>
                        </a:rPr>
                        <a:t>21,152</a:t>
                      </a:r>
                    </a:p>
                  </a:txBody>
                  <a:tcPr/>
                </a:tc>
                <a:tc>
                  <a:txBody>
                    <a:bodyPr/>
                    <a:lstStyle/>
                    <a:p>
                      <a:pPr algn="r"/>
                      <a:r>
                        <a:rPr lang="de-DE" sz="1200" dirty="0">
                          <a:latin typeface="Arial" panose="020B0604020202020204" pitchFamily="34" charset="0"/>
                          <a:cs typeface="Arial" panose="020B0604020202020204" pitchFamily="34" charset="0"/>
                        </a:rPr>
                        <a:t>23,995</a:t>
                      </a:r>
                    </a:p>
                  </a:txBody>
                  <a:tcPr/>
                </a:tc>
                <a:tc>
                  <a:txBody>
                    <a:bodyPr/>
                    <a:lstStyle/>
                    <a:p>
                      <a:pPr algn="r"/>
                      <a:r>
                        <a:rPr lang="de-DE" sz="1200" dirty="0">
                          <a:latin typeface="Arial" panose="020B0604020202020204" pitchFamily="34" charset="0"/>
                          <a:cs typeface="Arial" panose="020B0604020202020204" pitchFamily="34" charset="0"/>
                        </a:rPr>
                        <a:t>31,637</a:t>
                      </a:r>
                    </a:p>
                  </a:txBody>
                  <a:tcPr/>
                </a:tc>
                <a:tc>
                  <a:txBody>
                    <a:bodyPr/>
                    <a:lstStyle/>
                    <a:p>
                      <a:pPr algn="r"/>
                      <a:r>
                        <a:rPr lang="de-DE" sz="1200" dirty="0">
                          <a:latin typeface="Arial" panose="020B0604020202020204" pitchFamily="34" charset="0"/>
                          <a:cs typeface="Arial" panose="020B0604020202020204" pitchFamily="34" charset="0"/>
                        </a:rPr>
                        <a:t>40,172</a:t>
                      </a:r>
                    </a:p>
                  </a:txBody>
                  <a:tcPr/>
                </a:tc>
                <a:tc>
                  <a:txBody>
                    <a:bodyPr/>
                    <a:lstStyle/>
                    <a:p>
                      <a:pPr algn="r"/>
                      <a:r>
                        <a:rPr lang="de-DE" sz="1200" dirty="0">
                          <a:latin typeface="Arial" panose="020B0604020202020204" pitchFamily="34" charset="0"/>
                          <a:cs typeface="Arial" panose="020B0604020202020204" pitchFamily="34" charset="0"/>
                        </a:rPr>
                        <a:t>50,464</a:t>
                      </a:r>
                    </a:p>
                  </a:txBody>
                  <a:tcPr/>
                </a:tc>
                <a:extLst>
                  <a:ext uri="{0D108BD9-81ED-4DB2-BD59-A6C34878D82A}">
                    <a16:rowId xmlns:a16="http://schemas.microsoft.com/office/drawing/2014/main" val="3901533476"/>
                  </a:ext>
                </a:extLst>
              </a:tr>
              <a:tr h="166612">
                <a:tc>
                  <a:txBody>
                    <a:bodyPr/>
                    <a:lstStyle/>
                    <a:p>
                      <a:pPr algn="l"/>
                      <a:r>
                        <a:rPr lang="de-DE" sz="1200" b="1" dirty="0">
                          <a:solidFill>
                            <a:schemeClr val="bg1"/>
                          </a:solidFill>
                          <a:latin typeface="Arial" panose="020B0604020202020204" pitchFamily="34" charset="0"/>
                          <a:cs typeface="Arial" panose="020B0604020202020204" pitchFamily="34" charset="0"/>
                        </a:rPr>
                        <a:t>25</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2,397</a:t>
                      </a:r>
                    </a:p>
                  </a:txBody>
                  <a:tcPr/>
                </a:tc>
                <a:tc>
                  <a:txBody>
                    <a:bodyPr/>
                    <a:lstStyle/>
                    <a:p>
                      <a:pPr algn="r"/>
                      <a:r>
                        <a:rPr lang="de-DE" sz="1200" dirty="0">
                          <a:latin typeface="Arial" panose="020B0604020202020204" pitchFamily="34" charset="0"/>
                          <a:cs typeface="Arial" panose="020B0604020202020204" pitchFamily="34" charset="0"/>
                        </a:rPr>
                        <a:t>3,949</a:t>
                      </a:r>
                    </a:p>
                  </a:txBody>
                  <a:tcPr/>
                </a:tc>
                <a:tc>
                  <a:txBody>
                    <a:bodyPr/>
                    <a:lstStyle/>
                    <a:p>
                      <a:pPr algn="r"/>
                      <a:r>
                        <a:rPr lang="de-DE" sz="1200" dirty="0">
                          <a:latin typeface="Arial" panose="020B0604020202020204" pitchFamily="34" charset="0"/>
                          <a:cs typeface="Arial" panose="020B0604020202020204" pitchFamily="34" charset="0"/>
                        </a:rPr>
                        <a:t>7,671</a:t>
                      </a:r>
                    </a:p>
                  </a:txBody>
                  <a:tcPr/>
                </a:tc>
                <a:tc>
                  <a:txBody>
                    <a:bodyPr/>
                    <a:lstStyle/>
                    <a:p>
                      <a:pPr algn="r"/>
                      <a:r>
                        <a:rPr lang="de-DE" sz="1200" dirty="0">
                          <a:latin typeface="Arial" panose="020B0604020202020204" pitchFamily="34" charset="0"/>
                          <a:cs typeface="Arial" panose="020B0604020202020204" pitchFamily="34" charset="0"/>
                        </a:rPr>
                        <a:t>14,481</a:t>
                      </a:r>
                    </a:p>
                  </a:txBody>
                  <a:tcPr/>
                </a:tc>
                <a:tc>
                  <a:txBody>
                    <a:bodyPr/>
                    <a:lstStyle/>
                    <a:p>
                      <a:pPr algn="r"/>
                      <a:r>
                        <a:rPr lang="de-DE" sz="1200" dirty="0">
                          <a:latin typeface="Arial" panose="020B0604020202020204" pitchFamily="34" charset="0"/>
                          <a:cs typeface="Arial" panose="020B0604020202020204" pitchFamily="34" charset="0"/>
                        </a:rPr>
                        <a:t>20,536</a:t>
                      </a:r>
                    </a:p>
                  </a:txBody>
                  <a:tcPr/>
                </a:tc>
                <a:tc>
                  <a:txBody>
                    <a:bodyPr/>
                    <a:lstStyle/>
                    <a:p>
                      <a:pPr algn="r"/>
                      <a:r>
                        <a:rPr lang="de-DE" sz="1200" dirty="0">
                          <a:latin typeface="Arial" panose="020B0604020202020204" pitchFamily="34" charset="0"/>
                          <a:cs typeface="Arial" panose="020B0604020202020204" pitchFamily="34" charset="0"/>
                        </a:rPr>
                        <a:t>23,315</a:t>
                      </a:r>
                    </a:p>
                  </a:txBody>
                  <a:tcPr/>
                </a:tc>
                <a:tc>
                  <a:txBody>
                    <a:bodyPr/>
                    <a:lstStyle/>
                    <a:p>
                      <a:pPr algn="r"/>
                      <a:r>
                        <a:rPr lang="de-DE" sz="1200" dirty="0">
                          <a:latin typeface="Arial" panose="020B0604020202020204" pitchFamily="34" charset="0"/>
                          <a:cs typeface="Arial" panose="020B0604020202020204" pitchFamily="34" charset="0"/>
                        </a:rPr>
                        <a:t>30,811</a:t>
                      </a:r>
                    </a:p>
                  </a:txBody>
                  <a:tcPr/>
                </a:tc>
                <a:tc>
                  <a:txBody>
                    <a:bodyPr/>
                    <a:lstStyle/>
                    <a:p>
                      <a:pPr algn="r"/>
                      <a:r>
                        <a:rPr lang="de-DE" sz="1200" dirty="0">
                          <a:latin typeface="Arial" panose="020B0604020202020204" pitchFamily="34" charset="0"/>
                          <a:cs typeface="Arial" panose="020B0604020202020204" pitchFamily="34" charset="0"/>
                        </a:rPr>
                        <a:t>39,223</a:t>
                      </a:r>
                    </a:p>
                  </a:txBody>
                  <a:tcPr/>
                </a:tc>
                <a:tc>
                  <a:txBody>
                    <a:bodyPr/>
                    <a:lstStyle/>
                    <a:p>
                      <a:pPr algn="r"/>
                      <a:r>
                        <a:rPr lang="de-DE" sz="1200" dirty="0">
                          <a:latin typeface="Arial" panose="020B0604020202020204" pitchFamily="34" charset="0"/>
                          <a:cs typeface="Arial" panose="020B0604020202020204" pitchFamily="34" charset="0"/>
                        </a:rPr>
                        <a:t>49.422</a:t>
                      </a:r>
                    </a:p>
                  </a:txBody>
                  <a:tcPr/>
                </a:tc>
                <a:extLst>
                  <a:ext uri="{0D108BD9-81ED-4DB2-BD59-A6C34878D82A}">
                    <a16:rowId xmlns:a16="http://schemas.microsoft.com/office/drawing/2014/main" val="728371483"/>
                  </a:ext>
                </a:extLst>
              </a:tr>
            </a:tbl>
          </a:graphicData>
        </a:graphic>
      </p:graphicFrame>
      <p:cxnSp>
        <p:nvCxnSpPr>
          <p:cNvPr id="20" name="Gerade Verbindung mit Pfeil 19">
            <a:extLst>
              <a:ext uri="{FF2B5EF4-FFF2-40B4-BE49-F238E27FC236}">
                <a16:creationId xmlns:a16="http://schemas.microsoft.com/office/drawing/2014/main" id="{0E8BE114-1016-44C8-843B-F2DA12D964B8}"/>
              </a:ext>
            </a:extLst>
          </p:cNvPr>
          <p:cNvCxnSpPr>
            <a:cxnSpLocks/>
          </p:cNvCxnSpPr>
          <p:nvPr/>
        </p:nvCxnSpPr>
        <p:spPr>
          <a:xfrm>
            <a:off x="1214448" y="4956967"/>
            <a:ext cx="19368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F5474366-C1C8-48EF-9F18-58F0C39FF3CB}"/>
              </a:ext>
            </a:extLst>
          </p:cNvPr>
          <p:cNvCxnSpPr>
            <a:cxnSpLocks/>
          </p:cNvCxnSpPr>
          <p:nvPr/>
        </p:nvCxnSpPr>
        <p:spPr>
          <a:xfrm>
            <a:off x="1614129" y="5038575"/>
            <a:ext cx="0" cy="18288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2" name="Textfeld 21">
            <a:extLst>
              <a:ext uri="{FF2B5EF4-FFF2-40B4-BE49-F238E27FC236}">
                <a16:creationId xmlns:a16="http://schemas.microsoft.com/office/drawing/2014/main" id="{652E9C29-15C9-455F-892F-27733184028C}"/>
              </a:ext>
            </a:extLst>
          </p:cNvPr>
          <p:cNvSpPr txBox="1"/>
          <p:nvPr/>
        </p:nvSpPr>
        <p:spPr>
          <a:xfrm>
            <a:off x="187386" y="4550784"/>
            <a:ext cx="11563626" cy="276999"/>
          </a:xfrm>
          <a:prstGeom prst="rect">
            <a:avLst/>
          </a:prstGeom>
          <a:noFill/>
        </p:spPr>
        <p:txBody>
          <a:bodyPr wrap="square" rtlCol="0">
            <a:spAutoFit/>
          </a:bodyPr>
          <a:lstStyle/>
          <a:p>
            <a:r>
              <a:rPr lang="de-DE" sz="1200" b="1" dirty="0">
                <a:latin typeface="Arial" panose="020B0604020202020204" pitchFamily="34" charset="0"/>
                <a:cs typeface="Arial" panose="020B0604020202020204" pitchFamily="34" charset="0"/>
              </a:rPr>
              <a:t>Wasserstoffdichten in Abhängigkeit von Druck und Temperatur in [kg/m³] bzw. [g/l], weitere Dichten unter: </a:t>
            </a:r>
            <a:r>
              <a:rPr lang="de-DE" sz="1200" b="1" i="1" u="sng" dirty="0">
                <a:latin typeface="Arial" panose="020B0604020202020204" pitchFamily="34" charset="0"/>
                <a:cs typeface="Arial" panose="020B0604020202020204" pitchFamily="34" charset="0"/>
                <a:hlinkClick r:id="rId7">
                  <a:snd r:embed="rId5" name="arrow.wav"/>
                </a:hlinkClick>
              </a:rPr>
              <a:t>NIST Chemistry </a:t>
            </a:r>
            <a:r>
              <a:rPr lang="de-DE" sz="1200" b="1" i="1" u="sng" dirty="0" err="1">
                <a:latin typeface="Arial" panose="020B0604020202020204" pitchFamily="34" charset="0"/>
                <a:cs typeface="Arial" panose="020B0604020202020204" pitchFamily="34" charset="0"/>
                <a:hlinkClick r:id="rId7">
                  <a:snd r:embed="rId5" name="arrow.wav"/>
                </a:hlinkClick>
              </a:rPr>
              <a:t>WebBook</a:t>
            </a:r>
            <a:r>
              <a:rPr lang="de-DE" sz="1200" b="1" i="1" u="sng" dirty="0">
                <a:latin typeface="Arial" panose="020B0604020202020204" pitchFamily="34" charset="0"/>
                <a:cs typeface="Arial" panose="020B0604020202020204" pitchFamily="34" charset="0"/>
                <a:hlinkClick r:id="rId7">
                  <a:snd r:embed="rId5" name="arrow.wav"/>
                </a:hlinkClick>
              </a:rPr>
              <a:t>  </a:t>
            </a:r>
            <a:endParaRPr lang="de-DE" sz="1200" b="1" i="1" u="sng" dirty="0">
              <a:latin typeface="Arial" panose="020B0604020202020204" pitchFamily="34" charset="0"/>
              <a:cs typeface="Arial" panose="020B0604020202020204" pitchFamily="34" charset="0"/>
            </a:endParaRPr>
          </a:p>
        </p:txBody>
      </p:sp>
      <p:pic>
        <p:nvPicPr>
          <p:cNvPr id="27" name="Grafik 26" descr="Cursor">
            <a:extLst>
              <a:ext uri="{FF2B5EF4-FFF2-40B4-BE49-F238E27FC236}">
                <a16:creationId xmlns:a16="http://schemas.microsoft.com/office/drawing/2014/main" id="{FD6F7771-B545-4C1B-BC7F-569ABF45D14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06039" y="4593432"/>
            <a:ext cx="223576" cy="223576"/>
          </a:xfrm>
          <a:prstGeom prst="rect">
            <a:avLst/>
          </a:prstGeom>
        </p:spPr>
      </p:pic>
      <mc:AlternateContent xmlns:mc="http://schemas.openxmlformats.org/markup-compatibility/2006" xmlns:a14="http://schemas.microsoft.com/office/drawing/2010/main">
        <mc:Choice Requires="a14">
          <p:sp>
            <p:nvSpPr>
              <p:cNvPr id="16" name="Rechteck 15">
                <a:extLst>
                  <a:ext uri="{FF2B5EF4-FFF2-40B4-BE49-F238E27FC236}">
                    <a16:creationId xmlns:a16="http://schemas.microsoft.com/office/drawing/2014/main" id="{3FE2BF8F-4092-4E0A-86C9-1105A61BD4A5}"/>
                  </a:ext>
                </a:extLst>
              </p:cNvPr>
              <p:cNvSpPr/>
              <p:nvPr/>
            </p:nvSpPr>
            <p:spPr>
              <a:xfrm>
                <a:off x="265208" y="1920875"/>
                <a:ext cx="7651972" cy="117848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sSub>
                      <m:sSubPr>
                        <m:ctrlPr>
                          <a:rPr lang="de-DE" sz="1600" i="1" smtClean="0">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b="0" i="1" smtClean="0">
                            <a:latin typeface="Cambria Math" panose="02040503050406030204" pitchFamily="18" charset="0"/>
                          </a:rPr>
                          <m:t>𝑆𝑝𝑒𝑖𝑐h𝑒𝑟𝑏</m:t>
                        </m:r>
                        <m:r>
                          <a:rPr lang="de-DE" sz="1600" i="1">
                            <a:latin typeface="Cambria Math" panose="02040503050406030204" pitchFamily="18" charset="0"/>
                          </a:rPr>
                          <m:t>𝑒𝑑𝑎𝑟𝑓</m:t>
                        </m:r>
                      </m:sub>
                    </m:sSub>
                    <m:r>
                      <a:rPr lang="de-DE" sz="1600" i="1" smtClean="0">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smtClean="0">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𝑇𝑎𝑔𝑒</m:t>
                    </m:r>
                    <m:r>
                      <a:rPr lang="de-DE" sz="1600" b="0" i="1" smtClean="0">
                        <a:latin typeface="Cambria Math" panose="02040503050406030204" pitchFamily="18" charset="0"/>
                        <a:ea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𝑜h𝑛𝑒</m:t>
                    </m:r>
                    <m:r>
                      <a:rPr lang="de-DE" sz="1600" b="0" i="1" smtClean="0">
                        <a:latin typeface="Cambria Math" panose="02040503050406030204" pitchFamily="18" charset="0"/>
                        <a:ea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𝐴𝑏h𝑜𝑙𝑢𝑛𝑔</m:t>
                    </m:r>
                  </m:oMath>
                </a14:m>
                <a:r>
                  <a:rPr lang="de-DE" sz="1600" dirty="0">
                    <a:ea typeface="Cambria Math" panose="02040503050406030204" pitchFamily="18" charset="0"/>
                  </a:rPr>
                  <a:t> </a:t>
                </a:r>
                <a14:m>
                  <m:oMath xmlns:m="http://schemas.openxmlformats.org/officeDocument/2006/math">
                    <m:r>
                      <a:rPr lang="de-DE" sz="1600" i="1">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 </m:t>
                    </m:r>
                    <m:r>
                      <a:rPr lang="de-DE" sz="1600" i="1">
                        <a:latin typeface="Cambria Math" panose="02040503050406030204" pitchFamily="18" charset="0"/>
                        <a:ea typeface="Cambria Math" panose="02040503050406030204" pitchFamily="18" charset="0"/>
                      </a:rPr>
                      <m:t>𝑆𝑖𝑐h𝑒𝑟h𝑒𝑖𝑡𝑠𝑧𝑢𝑠𝑐h𝑙𝑎𝑔</m:t>
                    </m:r>
                    <m:r>
                      <a:rPr lang="de-DE" sz="1600" b="0" i="1" baseline="30000" smtClean="0">
                        <a:latin typeface="Cambria Math" panose="02040503050406030204" pitchFamily="18" charset="0"/>
                        <a:ea typeface="Cambria Math" panose="02040503050406030204" pitchFamily="18" charset="0"/>
                      </a:rPr>
                      <m:t>1</m:t>
                    </m:r>
                  </m:oMath>
                </a14:m>
                <a:endParaRPr lang="de-DE" sz="1600" baseline="30000" dirty="0">
                  <a:latin typeface="Arial" panose="020B0604020202020204" pitchFamily="34" charset="0"/>
                  <a:cs typeface="Arial" panose="020B0604020202020204" pitchFamily="34" charset="0"/>
                </a:endParaRPr>
              </a:p>
            </p:txBody>
          </p:sp>
        </mc:Choice>
        <mc:Fallback xmlns="">
          <p:sp>
            <p:nvSpPr>
              <p:cNvPr id="16" name="Rechteck 15">
                <a:extLst>
                  <a:ext uri="{FF2B5EF4-FFF2-40B4-BE49-F238E27FC236}">
                    <a16:creationId xmlns:a16="http://schemas.microsoft.com/office/drawing/2014/main" id="{3FE2BF8F-4092-4E0A-86C9-1105A61BD4A5}"/>
                  </a:ext>
                </a:extLst>
              </p:cNvPr>
              <p:cNvSpPr>
                <a:spLocks noRot="1" noChangeAspect="1" noMove="1" noResize="1" noEditPoints="1" noAdjustHandles="1" noChangeArrowheads="1" noChangeShapeType="1" noTextEdit="1"/>
              </p:cNvSpPr>
              <p:nvPr/>
            </p:nvSpPr>
            <p:spPr>
              <a:xfrm>
                <a:off x="265208" y="1920875"/>
                <a:ext cx="7651972" cy="1178481"/>
              </a:xfrm>
              <a:prstGeom prst="rect">
                <a:avLst/>
              </a:prstGeom>
              <a:blipFill>
                <a:blip r:embed="rId10"/>
                <a:stretch>
                  <a:fillRect/>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7" name="Rechteck 16">
                <a:extLst>
                  <a:ext uri="{FF2B5EF4-FFF2-40B4-BE49-F238E27FC236}">
                    <a16:creationId xmlns:a16="http://schemas.microsoft.com/office/drawing/2014/main" id="{C992B09C-44EA-4167-95FE-B22252BF53E7}"/>
                  </a:ext>
                </a:extLst>
              </p:cNvPr>
              <p:cNvSpPr/>
              <p:nvPr/>
            </p:nvSpPr>
            <p:spPr>
              <a:xfrm>
                <a:off x="294507" y="3223871"/>
                <a:ext cx="7651973" cy="1151279"/>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sz="1600" i="1" dirty="0">
                  <a:latin typeface="Cambria Math" panose="02040503050406030204" pitchFamily="18" charset="0"/>
                </a:endParaRPr>
              </a:p>
              <a:p>
                <a:pPr algn="ctr"/>
                <a14:m>
                  <m:oMathPara xmlns:m="http://schemas.openxmlformats.org/officeDocument/2006/math">
                    <m:oMathParaPr>
                      <m:jc m:val="center"/>
                    </m:oMathParaPr>
                    <m:oMath xmlns:m="http://schemas.openxmlformats.org/officeDocument/2006/math">
                      <m:sSub>
                        <m:sSubPr>
                          <m:ctrlPr>
                            <a:rPr lang="de-DE" sz="1600" i="1" smtClean="0">
                              <a:latin typeface="Cambria Math" panose="02040503050406030204" pitchFamily="18" charset="0"/>
                            </a:rPr>
                          </m:ctrlPr>
                        </m:sSubPr>
                        <m:e>
                          <m:r>
                            <a:rPr lang="de-DE" sz="1600" b="0" i="1" smtClean="0">
                              <a:latin typeface="Cambria Math" panose="02040503050406030204" pitchFamily="18" charset="0"/>
                            </a:rPr>
                            <m:t>𝑉</m:t>
                          </m:r>
                        </m:e>
                        <m:sub>
                          <m:r>
                            <a:rPr lang="de-DE" sz="1600" b="0" i="1" smtClean="0">
                              <a:latin typeface="Cambria Math" panose="02040503050406030204" pitchFamily="18" charset="0"/>
                            </a:rPr>
                            <m:t>𝐵𝑒h</m:t>
                          </m:r>
                          <m:r>
                            <a:rPr lang="de-DE" sz="1600" b="0" i="1" smtClean="0">
                              <a:latin typeface="Cambria Math" panose="02040503050406030204" pitchFamily="18" charset="0"/>
                            </a:rPr>
                            <m:t>ä</m:t>
                          </m:r>
                          <m:r>
                            <a:rPr lang="de-DE" sz="1600" b="0" i="1" smtClean="0">
                              <a:latin typeface="Cambria Math" panose="02040503050406030204" pitchFamily="18" charset="0"/>
                            </a:rPr>
                            <m:t>𝑙𝑡𝑒𝑟</m:t>
                          </m:r>
                          <m:r>
                            <a:rPr lang="de-DE" sz="1600" i="1">
                              <a:latin typeface="Cambria Math" panose="02040503050406030204" pitchFamily="18" charset="0"/>
                            </a:rPr>
                            <m:t>,   </m:t>
                          </m:r>
                          <m:r>
                            <a:rPr lang="de-DE" sz="1600" b="0" i="1" smtClean="0">
                              <a:latin typeface="Cambria Math" panose="02040503050406030204" pitchFamily="18" charset="0"/>
                            </a:rPr>
                            <m:t>𝑒𝑟𝑓𝑜𝑟𝑑𝑒𝑟𝑙𝑖𝑐h</m:t>
                          </m:r>
                        </m:sub>
                      </m:sSub>
                      <m:r>
                        <a:rPr lang="de-DE" sz="1600" i="1" smtClean="0">
                          <a:latin typeface="Cambria Math" panose="02040503050406030204" pitchFamily="18" charset="0"/>
                          <a:ea typeface="Cambria Math" panose="02040503050406030204" pitchFamily="18" charset="0"/>
                        </a:rPr>
                        <m:t>=</m:t>
                      </m:r>
                      <m:f>
                        <m:fPr>
                          <m:ctrlPr>
                            <a:rPr lang="de-DE" sz="1600" i="1" smtClean="0">
                              <a:latin typeface="Cambria Math" panose="02040503050406030204" pitchFamily="18" charset="0"/>
                              <a:ea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𝑆𝑝𝑒𝑖𝑐h𝑒𝑟𝑏𝑒𝑑𝑎𝑟𝑓</m:t>
                              </m:r>
                            </m:sub>
                          </m:sSub>
                        </m:num>
                        <m:den>
                          <m:r>
                            <a:rPr lang="de-DE" sz="1600" b="0" i="1" smtClean="0">
                              <a:latin typeface="Cambria Math" panose="02040503050406030204" pitchFamily="18" charset="0"/>
                              <a:ea typeface="Cambria Math" panose="02040503050406030204" pitchFamily="18" charset="0"/>
                            </a:rPr>
                            <m:t>(</m:t>
                          </m:r>
                          <m:sSub>
                            <m:sSubPr>
                              <m:ctrlPr>
                                <a:rPr lang="de-DE" sz="1600" b="0" i="1" smtClean="0">
                                  <a:latin typeface="Cambria Math" panose="02040503050406030204" pitchFamily="18" charset="0"/>
                                  <a:ea typeface="Cambria Math" panose="02040503050406030204" pitchFamily="18" charset="0"/>
                                </a:rPr>
                              </m:ctrlPr>
                            </m:sSubPr>
                            <m:e>
                              <m:r>
                                <a:rPr lang="de-DE" sz="1600" b="0" i="1" smtClean="0">
                                  <a:latin typeface="Cambria Math" panose="02040503050406030204" pitchFamily="18" charset="0"/>
                                  <a:ea typeface="Cambria Math" panose="02040503050406030204" pitchFamily="18" charset="0"/>
                                  <a:sym typeface="Symbol" panose="05050102010706020507" pitchFamily="18" charset="2"/>
                                </a:rPr>
                                <m:t></m:t>
                              </m:r>
                            </m:e>
                            <m:sub>
                              <m:r>
                                <a:rPr lang="de-DE" sz="1600" b="0" i="1" smtClean="0">
                                  <a:latin typeface="Cambria Math" panose="02040503050406030204" pitchFamily="18" charset="0"/>
                                  <a:ea typeface="Cambria Math" panose="02040503050406030204" pitchFamily="18" charset="0"/>
                                </a:rPr>
                                <m:t>𝑇</m:t>
                              </m:r>
                              <m:r>
                                <a:rPr lang="de-DE" sz="1600" b="0" i="1" smtClean="0">
                                  <a:latin typeface="Cambria Math" panose="02040503050406030204" pitchFamily="18" charset="0"/>
                                  <a:ea typeface="Cambria Math" panose="02040503050406030204" pitchFamily="18" charset="0"/>
                                </a:rPr>
                                <m:t>,   </m:t>
                              </m:r>
                              <m:sSub>
                                <m:sSubPr>
                                  <m:ctrlPr>
                                    <a:rPr lang="de-DE" sz="1600" b="0" i="1" smtClean="0">
                                      <a:latin typeface="Cambria Math" panose="02040503050406030204" pitchFamily="18" charset="0"/>
                                      <a:ea typeface="Cambria Math" panose="02040503050406030204" pitchFamily="18" charset="0"/>
                                    </a:rPr>
                                  </m:ctrlPr>
                                </m:sSubPr>
                                <m:e>
                                  <m:r>
                                    <a:rPr lang="de-DE" sz="1600" b="0" i="1" smtClean="0">
                                      <a:latin typeface="Cambria Math" panose="02040503050406030204" pitchFamily="18" charset="0"/>
                                      <a:ea typeface="Cambria Math" panose="02040503050406030204" pitchFamily="18" charset="0"/>
                                    </a:rPr>
                                    <m:t>𝑃</m:t>
                                  </m:r>
                                </m:e>
                                <m:sub>
                                  <m:r>
                                    <a:rPr lang="de-DE" sz="1600" b="0" i="1" smtClean="0">
                                      <a:latin typeface="Cambria Math" panose="02040503050406030204" pitchFamily="18" charset="0"/>
                                      <a:ea typeface="Cambria Math" panose="02040503050406030204" pitchFamily="18" charset="0"/>
                                    </a:rPr>
                                    <m:t>𝑚𝑎𝑥</m:t>
                                  </m:r>
                                </m:sub>
                              </m:sSub>
                            </m:sub>
                          </m:sSub>
                          <m:r>
                            <a:rPr lang="de-DE" sz="1600" b="0" i="1" smtClean="0">
                              <a:latin typeface="Cambria Math" panose="02040503050406030204" pitchFamily="18" charset="0"/>
                              <a:ea typeface="Cambria Math" panose="02040503050406030204" pitchFamily="18" charset="0"/>
                            </a:rPr>
                            <m:t>−</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sym typeface="Symbol" panose="05050102010706020507" pitchFamily="18" charset="2"/>
                                </a:rPr>
                                <m:t></m:t>
                              </m:r>
                            </m:e>
                            <m:sub>
                              <m:r>
                                <a:rPr lang="de-DE" sz="1600" i="1">
                                  <a:latin typeface="Cambria Math" panose="02040503050406030204" pitchFamily="18" charset="0"/>
                                  <a:ea typeface="Cambria Math" panose="02040503050406030204" pitchFamily="18" charset="0"/>
                                </a:rPr>
                                <m:t>𝑇</m:t>
                              </m:r>
                              <m:r>
                                <a:rPr lang="de-DE" sz="1600" i="1">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𝑃</m:t>
                                  </m:r>
                                </m:e>
                                <m:sub>
                                  <m:r>
                                    <a:rPr lang="de-DE" sz="1600" b="0" i="1" smtClean="0">
                                      <a:latin typeface="Cambria Math" panose="02040503050406030204" pitchFamily="18" charset="0"/>
                                      <a:ea typeface="Cambria Math" panose="02040503050406030204" pitchFamily="18" charset="0"/>
                                    </a:rPr>
                                    <m:t>𝐺𝑟𝑒𝑛𝑧</m:t>
                                  </m:r>
                                </m:sub>
                              </m:sSub>
                            </m:sub>
                          </m:sSub>
                          <m:r>
                            <a:rPr lang="de-DE" sz="1600" b="0" i="1" smtClean="0">
                              <a:latin typeface="Cambria Math" panose="02040503050406030204" pitchFamily="18" charset="0"/>
                              <a:ea typeface="Cambria Math" panose="02040503050406030204" pitchFamily="18" charset="0"/>
                            </a:rPr>
                            <m:t>)</m:t>
                          </m:r>
                        </m:den>
                      </m:f>
                    </m:oMath>
                  </m:oMathPara>
                </a14:m>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p:txBody>
          </p:sp>
        </mc:Choice>
        <mc:Fallback xmlns="">
          <p:sp>
            <p:nvSpPr>
              <p:cNvPr id="17" name="Rechteck 16">
                <a:extLst>
                  <a:ext uri="{FF2B5EF4-FFF2-40B4-BE49-F238E27FC236}">
                    <a16:creationId xmlns:a16="http://schemas.microsoft.com/office/drawing/2014/main" id="{C992B09C-44EA-4167-95FE-B22252BF53E7}"/>
                  </a:ext>
                </a:extLst>
              </p:cNvPr>
              <p:cNvSpPr>
                <a:spLocks noRot="1" noChangeAspect="1" noMove="1" noResize="1" noEditPoints="1" noAdjustHandles="1" noChangeArrowheads="1" noChangeShapeType="1" noTextEdit="1"/>
              </p:cNvSpPr>
              <p:nvPr/>
            </p:nvSpPr>
            <p:spPr>
              <a:xfrm>
                <a:off x="294507" y="3223871"/>
                <a:ext cx="7651973" cy="1151279"/>
              </a:xfrm>
              <a:prstGeom prst="rect">
                <a:avLst/>
              </a:prstGeom>
              <a:blipFill>
                <a:blip r:embed="rId11"/>
                <a:stretch>
                  <a:fillRect/>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8" name="Rechteck 17">
                <a:extLst>
                  <a:ext uri="{FF2B5EF4-FFF2-40B4-BE49-F238E27FC236}">
                    <a16:creationId xmlns:a16="http://schemas.microsoft.com/office/drawing/2014/main" id="{C17CCE9D-FF0F-4471-BD21-001F7093ABC6}"/>
                  </a:ext>
                </a:extLst>
              </p:cNvPr>
              <p:cNvSpPr/>
              <p:nvPr/>
            </p:nvSpPr>
            <p:spPr>
              <a:xfrm>
                <a:off x="8138161" y="1920876"/>
                <a:ext cx="3759332" cy="2460383"/>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14:m>
                  <m:oMath xmlns:m="http://schemas.openxmlformats.org/officeDocument/2006/math">
                    <m:sSub>
                      <m:sSubPr>
                        <m:ctrlPr>
                          <a:rPr lang="de-DE" sz="1100" i="1" smtClean="0">
                            <a:latin typeface="Cambria Math" panose="02040503050406030204" pitchFamily="18" charset="0"/>
                          </a:rPr>
                        </m:ctrlPr>
                      </m:sSubPr>
                      <m:e>
                        <m:r>
                          <a:rPr lang="de-DE" sz="1100" i="1">
                            <a:latin typeface="Cambria Math" panose="02040503050406030204" pitchFamily="18" charset="0"/>
                          </a:rPr>
                          <m:t>𝑚</m:t>
                        </m:r>
                      </m:e>
                      <m:sub>
                        <m:sSub>
                          <m:sSubPr>
                            <m:ctrlPr>
                              <a:rPr lang="de-DE" sz="1100" i="1">
                                <a:latin typeface="Cambria Math" panose="02040503050406030204" pitchFamily="18" charset="0"/>
                              </a:rPr>
                            </m:ctrlPr>
                          </m:sSubPr>
                          <m:e>
                            <m:r>
                              <a:rPr lang="de-DE" sz="1100" i="1">
                                <a:latin typeface="Cambria Math" panose="02040503050406030204" pitchFamily="18" charset="0"/>
                              </a:rPr>
                              <m:t>𝐻</m:t>
                            </m:r>
                          </m:e>
                          <m:sub>
                            <m:r>
                              <a:rPr lang="de-DE" sz="1100" i="1">
                                <a:latin typeface="Cambria Math" panose="02040503050406030204" pitchFamily="18" charset="0"/>
                              </a:rPr>
                              <m:t>2</m:t>
                            </m:r>
                          </m:sub>
                        </m:sSub>
                        <m:r>
                          <a:rPr lang="de-DE" sz="1100" i="1">
                            <a:latin typeface="Cambria Math" panose="02040503050406030204" pitchFamily="18" charset="0"/>
                          </a:rPr>
                          <m:t>,   </m:t>
                        </m:r>
                        <m:r>
                          <a:rPr lang="de-DE" sz="1100" i="1">
                            <a:latin typeface="Cambria Math" panose="02040503050406030204" pitchFamily="18" charset="0"/>
                          </a:rPr>
                          <m:t>𝑆𝑝𝑒𝑖𝑐h𝑒𝑟𝑏𝑒𝑑𝑎𝑟𝑓</m:t>
                        </m:r>
                      </m:sub>
                    </m:sSub>
                  </m:oMath>
                </a14:m>
                <a:r>
                  <a:rPr lang="de-DE" sz="1050" dirty="0">
                    <a:latin typeface="Arial" panose="020B0604020202020204" pitchFamily="34" charset="0"/>
                    <a:cs typeface="Arial" panose="020B0604020202020204" pitchFamily="34" charset="0"/>
                  </a:rPr>
                  <a:t>: erforderliche, nutzbare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-Menge</a:t>
                </a:r>
              </a:p>
              <a:p>
                <a:endParaRPr lang="de-DE" sz="1050" dirty="0">
                  <a:latin typeface="Arial" panose="020B0604020202020204" pitchFamily="34" charset="0"/>
                  <a:cs typeface="Arial" panose="020B0604020202020204" pitchFamily="34" charset="0"/>
                </a:endParaRPr>
              </a:p>
              <a:p>
                <a14:m>
                  <m:oMath xmlns:m="http://schemas.openxmlformats.org/officeDocument/2006/math">
                    <m:sSub>
                      <m:sSubPr>
                        <m:ctrlPr>
                          <a:rPr lang="de-DE" sz="1050" i="1">
                            <a:latin typeface="Cambria Math" panose="02040503050406030204" pitchFamily="18" charset="0"/>
                          </a:rPr>
                        </m:ctrlPr>
                      </m:sSubPr>
                      <m:e>
                        <m:r>
                          <a:rPr lang="de-DE" sz="1050" i="1">
                            <a:latin typeface="Cambria Math" panose="02040503050406030204" pitchFamily="18" charset="0"/>
                          </a:rPr>
                          <m:t>𝑚</m:t>
                        </m:r>
                      </m:e>
                      <m:sub>
                        <m:sSub>
                          <m:sSubPr>
                            <m:ctrlPr>
                              <a:rPr lang="de-DE" sz="1050" i="1">
                                <a:latin typeface="Cambria Math" panose="02040503050406030204" pitchFamily="18" charset="0"/>
                              </a:rPr>
                            </m:ctrlPr>
                          </m:sSubPr>
                          <m:e>
                            <m:r>
                              <a:rPr lang="de-DE" sz="1050" i="1">
                                <a:latin typeface="Cambria Math" panose="02040503050406030204" pitchFamily="18" charset="0"/>
                              </a:rPr>
                              <m:t>𝐻</m:t>
                            </m:r>
                          </m:e>
                          <m:sub>
                            <m:r>
                              <a:rPr lang="de-DE" sz="1050" i="1">
                                <a:latin typeface="Cambria Math" panose="02040503050406030204" pitchFamily="18" charset="0"/>
                              </a:rPr>
                              <m:t>2</m:t>
                            </m:r>
                          </m:sub>
                        </m:sSub>
                        <m:r>
                          <a:rPr lang="de-DE" sz="1050" i="1">
                            <a:latin typeface="Cambria Math" panose="02040503050406030204" pitchFamily="18" charset="0"/>
                          </a:rPr>
                          <m:t>,   </m:t>
                        </m:r>
                        <m:r>
                          <a:rPr lang="de-DE" sz="1050" i="1">
                            <a:latin typeface="Cambria Math" panose="02040503050406030204" pitchFamily="18" charset="0"/>
                          </a:rPr>
                          <m:t>𝐵𝑒𝑑𝑎𝑟𝑓</m:t>
                        </m:r>
                        <m:r>
                          <a:rPr lang="de-DE" sz="1050" i="1">
                            <a:latin typeface="Cambria Math" panose="02040503050406030204" pitchFamily="18" charset="0"/>
                          </a:rPr>
                          <m:t>,   </m:t>
                        </m:r>
                        <m:r>
                          <a:rPr lang="de-DE" sz="1050" i="1">
                            <a:latin typeface="Cambria Math" panose="02040503050406030204" pitchFamily="18" charset="0"/>
                          </a:rPr>
                          <m:t>𝑑</m:t>
                        </m:r>
                      </m:sub>
                    </m:sSub>
                  </m:oMath>
                </a14:m>
                <a:r>
                  <a:rPr lang="de-DE" sz="1050" dirty="0">
                    <a:latin typeface="Arial" panose="020B0604020202020204" pitchFamily="34" charset="0"/>
                    <a:cs typeface="Arial" panose="020B0604020202020204" pitchFamily="34" charset="0"/>
                  </a:rPr>
                  <a:t>: täglicher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-Bedarf d. Anwendung</a:t>
                </a:r>
              </a:p>
              <a:p>
                <a:endParaRPr lang="de-DE" sz="1050" dirty="0">
                  <a:latin typeface="Arial" panose="020B0604020202020204" pitchFamily="34" charset="0"/>
                  <a:cs typeface="Arial" panose="020B0604020202020204" pitchFamily="34" charset="0"/>
                </a:endParaRPr>
              </a:p>
              <a:p>
                <a:endParaRPr lang="de-DE" sz="1050" dirty="0">
                  <a:latin typeface="Arial" panose="020B0604020202020204" pitchFamily="34" charset="0"/>
                  <a:cs typeface="Arial" panose="020B0604020202020204" pitchFamily="34" charset="0"/>
                </a:endParaRPr>
              </a:p>
              <a:p>
                <a:pPr marL="1252538" indent="-1252538">
                  <a:tabLst>
                    <a:tab pos="1252538" algn="l"/>
                  </a:tabLst>
                </a:pPr>
                <a14:m>
                  <m:oMath xmlns:m="http://schemas.openxmlformats.org/officeDocument/2006/math">
                    <m:sSub>
                      <m:sSubPr>
                        <m:ctrlPr>
                          <a:rPr lang="de-DE" sz="1050" i="1" smtClean="0">
                            <a:latin typeface="Cambria Math" panose="02040503050406030204" pitchFamily="18" charset="0"/>
                          </a:rPr>
                        </m:ctrlPr>
                      </m:sSubPr>
                      <m:e>
                        <m:r>
                          <a:rPr lang="de-DE" sz="1050" i="1">
                            <a:latin typeface="Cambria Math" panose="02040503050406030204" pitchFamily="18" charset="0"/>
                          </a:rPr>
                          <m:t>𝑉</m:t>
                        </m:r>
                      </m:e>
                      <m:sub>
                        <m:r>
                          <a:rPr lang="de-DE" sz="1050" i="1">
                            <a:latin typeface="Cambria Math" panose="02040503050406030204" pitchFamily="18" charset="0"/>
                          </a:rPr>
                          <m:t>𝐵𝑒h</m:t>
                        </m:r>
                        <m:r>
                          <a:rPr lang="de-DE" sz="1050" i="1">
                            <a:latin typeface="Cambria Math" panose="02040503050406030204" pitchFamily="18" charset="0"/>
                          </a:rPr>
                          <m:t>ä</m:t>
                        </m:r>
                        <m:r>
                          <a:rPr lang="de-DE" sz="1050" i="1">
                            <a:latin typeface="Cambria Math" panose="02040503050406030204" pitchFamily="18" charset="0"/>
                          </a:rPr>
                          <m:t>𝑙𝑡𝑒𝑟</m:t>
                        </m:r>
                        <m:r>
                          <a:rPr lang="de-DE" sz="1050" i="1">
                            <a:latin typeface="Cambria Math" panose="02040503050406030204" pitchFamily="18" charset="0"/>
                          </a:rPr>
                          <m:t>,   </m:t>
                        </m:r>
                        <m:r>
                          <a:rPr lang="de-DE" sz="1050" b="0" i="1" smtClean="0">
                            <a:latin typeface="Cambria Math" panose="02040503050406030204" pitchFamily="18" charset="0"/>
                          </a:rPr>
                          <m:t>𝑒𝑟𝑓𝑜𝑟𝑑𝑒𝑟𝑙𝑖𝑐h</m:t>
                        </m:r>
                      </m:sub>
                    </m:sSub>
                  </m:oMath>
                </a14:m>
                <a:r>
                  <a:rPr lang="de-DE" sz="1050" dirty="0">
                    <a:latin typeface="Arial" panose="020B0604020202020204" pitchFamily="34" charset="0"/>
                    <a:cs typeface="Arial" panose="020B0604020202020204" pitchFamily="34" charset="0"/>
                  </a:rPr>
                  <a:t>: erforderliches Behältervolumen in Abhängigkeit der Entleerungsgrenze</a:t>
                </a:r>
                <a:r>
                  <a:rPr lang="de-DE" sz="1050" baseline="30000" dirty="0">
                    <a:latin typeface="Arial" panose="020B0604020202020204" pitchFamily="34" charset="0"/>
                    <a:cs typeface="Arial" panose="020B0604020202020204" pitchFamily="34" charset="0"/>
                  </a:rPr>
                  <a:t>2</a:t>
                </a:r>
              </a:p>
              <a:p>
                <a:pPr marL="982663" indent="-982663"/>
                <a:endParaRPr lang="de-DE" sz="1050" dirty="0">
                  <a:latin typeface="Arial" panose="020B0604020202020204" pitchFamily="34" charset="0"/>
                  <a:cs typeface="Arial" panose="020B0604020202020204" pitchFamily="34" charset="0"/>
                </a:endParaRPr>
              </a:p>
              <a:p>
                <a:pPr marL="982663" indent="-982663"/>
                <a14:m>
                  <m:oMath xmlns:m="http://schemas.openxmlformats.org/officeDocument/2006/math">
                    <m:sSub>
                      <m:sSubPr>
                        <m:ctrlPr>
                          <a:rPr lang="de-DE" sz="1050" i="1" smtClean="0">
                            <a:latin typeface="Cambria Math" panose="02040503050406030204" pitchFamily="18" charset="0"/>
                            <a:cs typeface="Arial" panose="020B0604020202020204" pitchFamily="34" charset="0"/>
                          </a:rPr>
                        </m:ctrlPr>
                      </m:sSubPr>
                      <m:e>
                        <m:r>
                          <a:rPr lang="de-DE" sz="1050" i="1" smtClean="0">
                            <a:latin typeface="Cambria Math" panose="02040503050406030204" pitchFamily="18" charset="0"/>
                            <a:cs typeface="Arial" panose="020B0604020202020204" pitchFamily="34" charset="0"/>
                            <a:sym typeface="Symbol" panose="05050102010706020507" pitchFamily="18" charset="2"/>
                          </a:rPr>
                          <m:t></m:t>
                        </m:r>
                      </m:e>
                      <m:sub>
                        <m:r>
                          <a:rPr lang="de-DE" sz="1050" b="0" i="1" smtClean="0">
                            <a:latin typeface="Cambria Math" panose="02040503050406030204" pitchFamily="18" charset="0"/>
                            <a:cs typeface="Arial" panose="020B0604020202020204" pitchFamily="34" charset="0"/>
                          </a:rPr>
                          <m:t>𝑇</m:t>
                        </m:r>
                        <m:r>
                          <a:rPr lang="de-DE" sz="1050" b="0" i="1" smtClean="0">
                            <a:latin typeface="Cambria Math" panose="02040503050406030204" pitchFamily="18" charset="0"/>
                            <a:cs typeface="Arial" panose="020B0604020202020204" pitchFamily="34" charset="0"/>
                          </a:rPr>
                          <m:t>, </m:t>
                        </m:r>
                        <m:sSub>
                          <m:sSubPr>
                            <m:ctrlPr>
                              <a:rPr lang="de-DE" sz="1050" b="0" i="1" smtClean="0">
                                <a:latin typeface="Cambria Math" panose="02040503050406030204" pitchFamily="18" charset="0"/>
                                <a:cs typeface="Arial" panose="020B0604020202020204" pitchFamily="34" charset="0"/>
                              </a:rPr>
                            </m:ctrlPr>
                          </m:sSubPr>
                          <m:e>
                            <m:r>
                              <a:rPr lang="de-DE" sz="1050" b="0" i="1" smtClean="0">
                                <a:latin typeface="Cambria Math" panose="02040503050406030204" pitchFamily="18" charset="0"/>
                                <a:cs typeface="Arial" panose="020B0604020202020204" pitchFamily="34" charset="0"/>
                              </a:rPr>
                              <m:t> </m:t>
                            </m:r>
                            <m:r>
                              <a:rPr lang="de-DE" sz="1050" b="0" i="1" smtClean="0">
                                <a:latin typeface="Cambria Math" panose="02040503050406030204" pitchFamily="18" charset="0"/>
                                <a:cs typeface="Arial" panose="020B0604020202020204" pitchFamily="34" charset="0"/>
                              </a:rPr>
                              <m:t>𝑃</m:t>
                            </m:r>
                          </m:e>
                          <m:sub>
                            <m:r>
                              <a:rPr lang="de-DE" sz="1050" b="0" i="1" smtClean="0">
                                <a:latin typeface="Cambria Math" panose="02040503050406030204" pitchFamily="18" charset="0"/>
                                <a:cs typeface="Arial" panose="020B0604020202020204" pitchFamily="34" charset="0"/>
                              </a:rPr>
                              <m:t>𝑚𝑎𝑥</m:t>
                            </m:r>
                          </m:sub>
                        </m:sSub>
                      </m:sub>
                    </m:sSub>
                    <m:r>
                      <a:rPr lang="de-DE" sz="1050" b="0" i="1" smtClean="0">
                        <a:latin typeface="Cambria Math" panose="02040503050406030204" pitchFamily="18" charset="0"/>
                        <a:cs typeface="Arial" panose="020B0604020202020204" pitchFamily="34" charset="0"/>
                      </a:rPr>
                      <m:t>: </m:t>
                    </m:r>
                  </m:oMath>
                </a14:m>
                <a:r>
                  <a:rPr lang="de-DE" sz="1050" dirty="0">
                    <a:latin typeface="Arial" panose="020B0604020202020204" pitchFamily="34" charset="0"/>
                    <a:cs typeface="Arial" panose="020B0604020202020204" pitchFamily="34" charset="0"/>
                  </a:rPr>
                  <a:t>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-Dichte bei maximalem Speicherdruck </a:t>
                </a:r>
              </a:p>
              <a:p>
                <a:pPr marL="982663" indent="-982663"/>
                <a:endParaRPr lang="de-DE" sz="1050" dirty="0">
                  <a:latin typeface="Arial" panose="020B0604020202020204" pitchFamily="34" charset="0"/>
                  <a:cs typeface="Arial" panose="020B0604020202020204" pitchFamily="34" charset="0"/>
                </a:endParaRPr>
              </a:p>
              <a:p>
                <a:pPr marL="625475" indent="-625475"/>
                <a14:m>
                  <m:oMath xmlns:m="http://schemas.openxmlformats.org/officeDocument/2006/math">
                    <m:sSub>
                      <m:sSubPr>
                        <m:ctrlPr>
                          <a:rPr lang="de-DE" sz="1050" i="1">
                            <a:latin typeface="Cambria Math" panose="02040503050406030204" pitchFamily="18" charset="0"/>
                            <a:cs typeface="Arial" panose="020B0604020202020204" pitchFamily="34" charset="0"/>
                          </a:rPr>
                        </m:ctrlPr>
                      </m:sSubPr>
                      <m:e>
                        <m:r>
                          <a:rPr lang="de-DE" sz="1050" i="1">
                            <a:latin typeface="Cambria Math" panose="02040503050406030204" pitchFamily="18" charset="0"/>
                            <a:cs typeface="Arial" panose="020B0604020202020204" pitchFamily="34" charset="0"/>
                            <a:sym typeface="Symbol" panose="05050102010706020507" pitchFamily="18" charset="2"/>
                          </a:rPr>
                          <m:t></m:t>
                        </m:r>
                      </m:e>
                      <m:sub>
                        <m:r>
                          <a:rPr lang="de-DE" sz="1050" i="1">
                            <a:latin typeface="Cambria Math" panose="02040503050406030204" pitchFamily="18" charset="0"/>
                            <a:cs typeface="Arial" panose="020B0604020202020204" pitchFamily="34" charset="0"/>
                          </a:rPr>
                          <m:t>𝑇</m:t>
                        </m:r>
                        <m:r>
                          <a:rPr lang="de-DE" sz="1050" i="1">
                            <a:latin typeface="Cambria Math" panose="02040503050406030204" pitchFamily="18" charset="0"/>
                            <a:cs typeface="Arial" panose="020B0604020202020204" pitchFamily="34" charset="0"/>
                          </a:rPr>
                          <m:t>, </m:t>
                        </m:r>
                        <m:sSub>
                          <m:sSubPr>
                            <m:ctrlPr>
                              <a:rPr lang="de-DE" sz="1050" i="1">
                                <a:latin typeface="Cambria Math" panose="02040503050406030204" pitchFamily="18" charset="0"/>
                                <a:cs typeface="Arial" panose="020B0604020202020204" pitchFamily="34" charset="0"/>
                              </a:rPr>
                            </m:ctrlPr>
                          </m:sSubPr>
                          <m:e>
                            <m:r>
                              <a:rPr lang="de-DE" sz="1050" i="1">
                                <a:latin typeface="Cambria Math" panose="02040503050406030204" pitchFamily="18" charset="0"/>
                                <a:cs typeface="Arial" panose="020B0604020202020204" pitchFamily="34" charset="0"/>
                              </a:rPr>
                              <m:t> </m:t>
                            </m:r>
                            <m:r>
                              <a:rPr lang="de-DE" sz="1050" i="1">
                                <a:latin typeface="Cambria Math" panose="02040503050406030204" pitchFamily="18" charset="0"/>
                                <a:cs typeface="Arial" panose="020B0604020202020204" pitchFamily="34" charset="0"/>
                              </a:rPr>
                              <m:t>𝑃</m:t>
                            </m:r>
                          </m:e>
                          <m:sub>
                            <m:r>
                              <a:rPr lang="de-DE" sz="1050" b="0" i="1" smtClean="0">
                                <a:latin typeface="Cambria Math" panose="02040503050406030204" pitchFamily="18" charset="0"/>
                                <a:cs typeface="Arial" panose="020B0604020202020204" pitchFamily="34" charset="0"/>
                              </a:rPr>
                              <m:t>𝐺𝑟𝑒𝑛𝑧</m:t>
                            </m:r>
                          </m:sub>
                        </m:sSub>
                      </m:sub>
                    </m:sSub>
                    <m:r>
                      <a:rPr lang="de-DE" sz="1050" b="0" i="1" smtClean="0">
                        <a:latin typeface="Cambria Math" panose="02040503050406030204" pitchFamily="18" charset="0"/>
                        <a:cs typeface="Arial" panose="020B0604020202020204" pitchFamily="34" charset="0"/>
                      </a:rPr>
                      <m:t>:</m:t>
                    </m:r>
                  </m:oMath>
                </a14:m>
                <a:r>
                  <a:rPr lang="de-DE" sz="1050" dirty="0">
                    <a:latin typeface="Arial" panose="020B0604020202020204" pitchFamily="34" charset="0"/>
                    <a:cs typeface="Arial" panose="020B0604020202020204" pitchFamily="34" charset="0"/>
                  </a:rPr>
                  <a:t>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-Dichte bei Grenzdruck, der nicht unterschritten wird (Entleerungsgrenze)</a:t>
                </a:r>
              </a:p>
              <a:p>
                <a:pPr marL="982663" indent="-982663"/>
                <a:endParaRPr lang="de-DE" sz="1050" dirty="0">
                  <a:latin typeface="Arial" panose="020B0604020202020204" pitchFamily="34" charset="0"/>
                  <a:cs typeface="Arial" panose="020B0604020202020204" pitchFamily="34" charset="0"/>
                </a:endParaRPr>
              </a:p>
              <a:p>
                <a:pPr marL="982663" indent="-982663"/>
                <a:endParaRPr lang="de-DE" sz="1050" dirty="0">
                  <a:latin typeface="Arial" panose="020B0604020202020204" pitchFamily="34" charset="0"/>
                  <a:cs typeface="Arial" panose="020B0604020202020204" pitchFamily="34" charset="0"/>
                </a:endParaRPr>
              </a:p>
              <a:p>
                <a:pPr algn="ctr"/>
                <a:endParaRPr lang="de-DE" sz="1050" dirty="0">
                  <a:latin typeface="Arial" panose="020B0604020202020204" pitchFamily="34" charset="0"/>
                  <a:cs typeface="Arial" panose="020B0604020202020204" pitchFamily="34" charset="0"/>
                </a:endParaRPr>
              </a:p>
              <a:p>
                <a:pPr algn="ctr"/>
                <a:endParaRPr lang="de-DE" sz="1050" dirty="0">
                  <a:latin typeface="Arial" panose="020B0604020202020204" pitchFamily="34" charset="0"/>
                  <a:cs typeface="Arial" panose="020B0604020202020204" pitchFamily="34" charset="0"/>
                </a:endParaRPr>
              </a:p>
            </p:txBody>
          </p:sp>
        </mc:Choice>
        <mc:Fallback xmlns="">
          <p:sp>
            <p:nvSpPr>
              <p:cNvPr id="18" name="Rechteck 17">
                <a:extLst>
                  <a:ext uri="{FF2B5EF4-FFF2-40B4-BE49-F238E27FC236}">
                    <a16:creationId xmlns:a16="http://schemas.microsoft.com/office/drawing/2014/main" id="{C17CCE9D-FF0F-4471-BD21-001F7093ABC6}"/>
                  </a:ext>
                </a:extLst>
              </p:cNvPr>
              <p:cNvSpPr>
                <a:spLocks noRot="1" noChangeAspect="1" noMove="1" noResize="1" noEditPoints="1" noAdjustHandles="1" noChangeArrowheads="1" noChangeShapeType="1" noTextEdit="1"/>
              </p:cNvSpPr>
              <p:nvPr/>
            </p:nvSpPr>
            <p:spPr>
              <a:xfrm>
                <a:off x="8138161" y="1920876"/>
                <a:ext cx="3759332" cy="2460383"/>
              </a:xfrm>
              <a:prstGeom prst="rect">
                <a:avLst/>
              </a:prstGeom>
              <a:blipFill>
                <a:blip r:embed="rId12"/>
                <a:stretch>
                  <a:fillRect/>
                </a:stretch>
              </a:blipFill>
              <a:ln>
                <a:solidFill>
                  <a:schemeClr val="accent1">
                    <a:lumMod val="50000"/>
                  </a:schemeClr>
                </a:solidFill>
              </a:ln>
            </p:spPr>
            <p:txBody>
              <a:bodyPr/>
              <a:lstStyle/>
              <a:p>
                <a:r>
                  <a:rPr lang="de-DE">
                    <a:noFill/>
                  </a:rPr>
                  <a:t> </a:t>
                </a:r>
              </a:p>
            </p:txBody>
          </p:sp>
        </mc:Fallback>
      </mc:AlternateContent>
    </p:spTree>
    <p:extLst>
      <p:ext uri="{BB962C8B-B14F-4D97-AF65-F5344CB8AC3E}">
        <p14:creationId xmlns:p14="http://schemas.microsoft.com/office/powerpoint/2010/main" val="880810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23</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23112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Auslegung eines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-Speichers und Aufstellungskriterien: </a:t>
            </a:r>
          </a:p>
          <a:p>
            <a:r>
              <a:rPr lang="de-DE" sz="1400" dirty="0">
                <a:solidFill>
                  <a:prstClr val="white"/>
                </a:solidFill>
                <a:latin typeface="Arial" panose="020B0604020202020204" pitchFamily="34" charset="0"/>
                <a:cs typeface="Arial" panose="020B0604020202020204" pitchFamily="34" charset="0"/>
              </a:rPr>
              <a:t>Mit Hilfe des berechneten erforderlichen Speichervolumens können die Lagerbehälter ausgelegt werden. Für die Lagerung von Wasserstoff stehen bspw. die im Folgenden vorgestellten Behältergrößen zur Verfügung. Des Weiteren werden relevante technische Regeln zur Aufstellung von 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-Lagerbehältern zusammengefasst. Da der 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-Speicher eine Teilanlage einer Gasfüll-anlage im Sinne der </a:t>
            </a:r>
            <a:r>
              <a:rPr lang="de-DE" sz="1400" u="sng" dirty="0">
                <a:solidFill>
                  <a:prstClr val="white"/>
                </a:solidFill>
                <a:latin typeface="Arial" panose="020B0604020202020204" pitchFamily="34" charset="0"/>
                <a:cs typeface="Arial" panose="020B0604020202020204" pitchFamily="34" charset="0"/>
              </a:rPr>
              <a:t>BetrSichV § 18 Abs. 1 Nr. 3 </a:t>
            </a:r>
            <a:r>
              <a:rPr lang="de-DE" sz="1400" dirty="0">
                <a:solidFill>
                  <a:prstClr val="white"/>
                </a:solidFill>
                <a:latin typeface="Arial" panose="020B0604020202020204" pitchFamily="34" charset="0"/>
                <a:cs typeface="Arial" panose="020B0604020202020204" pitchFamily="34" charset="0"/>
              </a:rPr>
              <a:t>ist, können die Regelungen der </a:t>
            </a:r>
            <a:r>
              <a:rPr lang="de-DE" sz="1400" u="sng" dirty="0">
                <a:solidFill>
                  <a:prstClr val="white"/>
                </a:solidFill>
                <a:latin typeface="Arial" panose="020B0604020202020204" pitchFamily="34" charset="0"/>
                <a:cs typeface="Arial" panose="020B0604020202020204" pitchFamily="34" charset="0"/>
              </a:rPr>
              <a:t>TRBS 3151/ TRGS 751 </a:t>
            </a:r>
            <a:r>
              <a:rPr lang="de-DE" sz="1400" dirty="0">
                <a:solidFill>
                  <a:prstClr val="white"/>
                </a:solidFill>
                <a:latin typeface="Arial" panose="020B0604020202020204" pitchFamily="34" charset="0"/>
                <a:cs typeface="Arial" panose="020B0604020202020204" pitchFamily="34" charset="0"/>
              </a:rPr>
              <a:t>angewendet werden.</a:t>
            </a:r>
          </a:p>
          <a:p>
            <a:endParaRPr lang="de-DE" sz="14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6" name="Rechteck 5">
            <a:hlinkClick r:id="rId3" action="ppaction://hlinksldjump" highlightClick="1">
              <a:snd r:embed="rId4" name="arrow.wav"/>
            </a:hlinkClick>
            <a:extLst>
              <a:ext uri="{FF2B5EF4-FFF2-40B4-BE49-F238E27FC236}">
                <a16:creationId xmlns:a16="http://schemas.microsoft.com/office/drawing/2014/main" id="{4F97534E-C6CE-42C0-B219-7ADBC82F884C}"/>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7" name="Rechteck 6">
            <a:hlinkClick r:id="rId5" action="ppaction://hlinksldjump" highlightClick="1">
              <a:snd r:embed="rId4" name="arrow.wav"/>
            </a:hlinkClick>
            <a:extLst>
              <a:ext uri="{FF2B5EF4-FFF2-40B4-BE49-F238E27FC236}">
                <a16:creationId xmlns:a16="http://schemas.microsoft.com/office/drawing/2014/main" id="{362092AF-D815-4B97-9330-474EBE6C7F0C}"/>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mc:AlternateContent xmlns:mc="http://schemas.openxmlformats.org/markup-compatibility/2006" xmlns:a14="http://schemas.microsoft.com/office/drawing/2010/main">
        <mc:Choice Requires="a14">
          <p:sp>
            <p:nvSpPr>
              <p:cNvPr id="9" name="Rechteck 8">
                <a:extLst>
                  <a:ext uri="{FF2B5EF4-FFF2-40B4-BE49-F238E27FC236}">
                    <a16:creationId xmlns:a16="http://schemas.microsoft.com/office/drawing/2014/main" id="{DBF84865-88B8-4571-827A-B5D67B75E28E}"/>
                  </a:ext>
                </a:extLst>
              </p:cNvPr>
              <p:cNvSpPr/>
              <p:nvPr/>
            </p:nvSpPr>
            <p:spPr>
              <a:xfrm>
                <a:off x="265208" y="4064000"/>
                <a:ext cx="4093432" cy="196088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Berechnung der erforderlichen Flaschenbündel:</a:t>
                </a:r>
              </a:p>
              <a:p>
                <a:endParaRPr lang="de-DE" sz="1400" dirty="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𝑛</m:t>
                          </m:r>
                        </m:e>
                        <m:sub>
                          <m:r>
                            <a:rPr lang="de-DE" sz="1600" i="1">
                              <a:latin typeface="Cambria Math" panose="02040503050406030204" pitchFamily="18" charset="0"/>
                            </a:rPr>
                            <m:t>𝐹𝐵</m:t>
                          </m:r>
                        </m:sub>
                      </m:sSub>
                      <m:r>
                        <a:rPr lang="de-DE" sz="1600" i="1">
                          <a:latin typeface="Cambria Math" panose="02040503050406030204" pitchFamily="18" charset="0"/>
                        </a:rPr>
                        <m:t>≥ </m:t>
                      </m:r>
                      <m:f>
                        <m:fPr>
                          <m:ctrlPr>
                            <a:rPr lang="de-DE" sz="1600" i="1">
                              <a:latin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𝑉</m:t>
                              </m:r>
                            </m:e>
                            <m:sub>
                              <m:r>
                                <a:rPr lang="de-DE" sz="1600" i="1">
                                  <a:latin typeface="Cambria Math" panose="02040503050406030204" pitchFamily="18" charset="0"/>
                                </a:rPr>
                                <m:t> </m:t>
                              </m:r>
                              <m:r>
                                <a:rPr lang="de-DE" sz="1600" i="1">
                                  <a:latin typeface="Cambria Math" panose="02040503050406030204" pitchFamily="18" charset="0"/>
                                </a:rPr>
                                <m:t>𝐵𝑒h</m:t>
                              </m:r>
                              <m:r>
                                <a:rPr lang="de-DE" sz="1600" i="1">
                                  <a:latin typeface="Cambria Math" panose="02040503050406030204" pitchFamily="18" charset="0"/>
                                </a:rPr>
                                <m:t>ä</m:t>
                              </m:r>
                              <m:r>
                                <a:rPr lang="de-DE" sz="1600" i="1">
                                  <a:latin typeface="Cambria Math" panose="02040503050406030204" pitchFamily="18" charset="0"/>
                                </a:rPr>
                                <m:t>𝑙𝑡𝑒𝑟</m:t>
                              </m:r>
                              <m:r>
                                <a:rPr lang="de-DE" sz="1600" i="1">
                                  <a:latin typeface="Cambria Math" panose="02040503050406030204" pitchFamily="18" charset="0"/>
                                </a:rPr>
                                <m:t>, </m:t>
                              </m:r>
                              <m:r>
                                <a:rPr lang="de-DE" sz="1600" i="1">
                                  <a:latin typeface="Cambria Math" panose="02040503050406030204" pitchFamily="18" charset="0"/>
                                </a:rPr>
                                <m:t>𝑒𝑟𝑓</m:t>
                              </m:r>
                              <m:r>
                                <a:rPr lang="de-DE" sz="1600" i="1">
                                  <a:latin typeface="Cambria Math" panose="02040503050406030204" pitchFamily="18" charset="0"/>
                                </a:rPr>
                                <m:t>. </m:t>
                              </m:r>
                            </m:sub>
                          </m:sSub>
                        </m:num>
                        <m:den>
                          <m:sSub>
                            <m:sSubPr>
                              <m:ctrlPr>
                                <a:rPr lang="de-DE" sz="1600" i="1">
                                  <a:latin typeface="Cambria Math" panose="02040503050406030204" pitchFamily="18" charset="0"/>
                                </a:rPr>
                              </m:ctrlPr>
                            </m:sSubPr>
                            <m:e>
                              <m:r>
                                <a:rPr lang="de-DE" sz="1600" i="1">
                                  <a:latin typeface="Cambria Math" panose="02040503050406030204" pitchFamily="18" charset="0"/>
                                </a:rPr>
                                <m:t>𝑉</m:t>
                              </m:r>
                            </m:e>
                            <m:sub>
                              <m:r>
                                <a:rPr lang="de-DE" sz="1600" i="1">
                                  <a:latin typeface="Cambria Math" panose="02040503050406030204" pitchFamily="18" charset="0"/>
                                </a:rPr>
                                <m:t> </m:t>
                              </m:r>
                              <m:r>
                                <a:rPr lang="de-DE" sz="1600" b="0" i="1" smtClean="0">
                                  <a:latin typeface="Cambria Math" panose="02040503050406030204" pitchFamily="18" charset="0"/>
                                </a:rPr>
                                <m:t>𝐹𝐵</m:t>
                              </m:r>
                              <m:r>
                                <a:rPr lang="de-DE" sz="1600" i="1">
                                  <a:latin typeface="Cambria Math" panose="02040503050406030204" pitchFamily="18" charset="0"/>
                                </a:rPr>
                                <m:t> </m:t>
                              </m:r>
                            </m:sub>
                          </m:sSub>
                        </m:den>
                      </m:f>
                      <m:r>
                        <a:rPr lang="de-DE" sz="1600" i="1">
                          <a:latin typeface="Cambria Math" panose="02040503050406030204" pitchFamily="18" charset="0"/>
                        </a:rPr>
                        <m:t> </m:t>
                      </m:r>
                    </m:oMath>
                  </m:oMathPara>
                </a14:m>
                <a:endParaRPr lang="de-DE" sz="1600" dirty="0">
                  <a:latin typeface="Arial" panose="020B0604020202020204" pitchFamily="34" charset="0"/>
                </a:endParaRPr>
              </a:p>
              <a:p>
                <a:endParaRPr lang="de-DE" sz="1400" dirty="0">
                  <a:latin typeface="Arial" panose="020B0604020202020204" pitchFamily="34" charset="0"/>
                  <a:cs typeface="Arial" panose="020B0604020202020204" pitchFamily="34" charset="0"/>
                </a:endParaRPr>
              </a:p>
              <a:p>
                <a14:m>
                  <m:oMath xmlns:m="http://schemas.openxmlformats.org/officeDocument/2006/math">
                    <m:sSub>
                      <m:sSubPr>
                        <m:ctrlPr>
                          <a:rPr lang="de-DE" sz="1400" i="1">
                            <a:latin typeface="Cambria Math" panose="02040503050406030204" pitchFamily="18" charset="0"/>
                            <a:cs typeface="Arial" panose="020B0604020202020204" pitchFamily="34" charset="0"/>
                          </a:rPr>
                        </m:ctrlPr>
                      </m:sSubPr>
                      <m:e>
                        <m:r>
                          <a:rPr lang="de-DE" sz="1400" i="1">
                            <a:latin typeface="Cambria Math" panose="02040503050406030204" pitchFamily="18" charset="0"/>
                            <a:cs typeface="Arial" panose="020B0604020202020204" pitchFamily="34" charset="0"/>
                          </a:rPr>
                          <m:t>𝑉</m:t>
                        </m:r>
                      </m:e>
                      <m:sub>
                        <m:r>
                          <a:rPr lang="de-DE" sz="1400" i="1">
                            <a:latin typeface="Cambria Math" panose="02040503050406030204" pitchFamily="18" charset="0"/>
                            <a:cs typeface="Arial" panose="020B0604020202020204" pitchFamily="34" charset="0"/>
                          </a:rPr>
                          <m:t>𝐹𝐵</m:t>
                        </m:r>
                      </m:sub>
                    </m:sSub>
                    <m:r>
                      <a:rPr lang="de-DE" sz="1400">
                        <a:latin typeface="Cambria Math" panose="02040503050406030204" pitchFamily="18" charset="0"/>
                        <a:cs typeface="Arial" panose="020B0604020202020204" pitchFamily="34" charset="0"/>
                      </a:rPr>
                      <m:t>: </m:t>
                    </m:r>
                  </m:oMath>
                </a14:m>
                <a:r>
                  <a:rPr lang="de-DE" sz="1400" dirty="0">
                    <a:latin typeface="Arial" panose="020B0604020202020204" pitchFamily="34" charset="0"/>
                    <a:cs typeface="Arial" panose="020B0604020202020204" pitchFamily="34" charset="0"/>
                  </a:rPr>
                  <a:t>Volumen des gewählten Flaschenbündels</a:t>
                </a:r>
              </a:p>
            </p:txBody>
          </p:sp>
        </mc:Choice>
        <mc:Fallback xmlns="">
          <p:sp>
            <p:nvSpPr>
              <p:cNvPr id="9" name="Rechteck 8">
                <a:extLst>
                  <a:ext uri="{FF2B5EF4-FFF2-40B4-BE49-F238E27FC236}">
                    <a16:creationId xmlns:a16="http://schemas.microsoft.com/office/drawing/2014/main" id="{DBF84865-88B8-4571-827A-B5D67B75E28E}"/>
                  </a:ext>
                </a:extLst>
              </p:cNvPr>
              <p:cNvSpPr>
                <a:spLocks noRot="1" noChangeAspect="1" noMove="1" noResize="1" noEditPoints="1" noAdjustHandles="1" noChangeArrowheads="1" noChangeShapeType="1" noTextEdit="1"/>
              </p:cNvSpPr>
              <p:nvPr/>
            </p:nvSpPr>
            <p:spPr>
              <a:xfrm>
                <a:off x="265208" y="4064000"/>
                <a:ext cx="4093432" cy="1960880"/>
              </a:xfrm>
              <a:prstGeom prst="rect">
                <a:avLst/>
              </a:prstGeom>
              <a:blipFill>
                <a:blip r:embed="rId6"/>
                <a:stretch>
                  <a:fillRect l="-297" t="-310"/>
                </a:stretch>
              </a:blipFill>
              <a:ln>
                <a:solidFill>
                  <a:schemeClr val="accent1">
                    <a:lumMod val="50000"/>
                  </a:schemeClr>
                </a:solidFill>
              </a:ln>
            </p:spPr>
            <p:txBody>
              <a:bodyPr/>
              <a:lstStyle/>
              <a:p>
                <a:r>
                  <a:rPr lang="de-DE">
                    <a:noFill/>
                  </a:rPr>
                  <a:t> </a:t>
                </a:r>
              </a:p>
            </p:txBody>
          </p:sp>
        </mc:Fallback>
      </mc:AlternateContent>
      <p:sp>
        <p:nvSpPr>
          <p:cNvPr id="10" name="Rechteck 9">
            <a:extLst>
              <a:ext uri="{FF2B5EF4-FFF2-40B4-BE49-F238E27FC236}">
                <a16:creationId xmlns:a16="http://schemas.microsoft.com/office/drawing/2014/main" id="{F5615DAD-09A8-4A5A-BE5A-C78D0A16644E}"/>
              </a:ext>
            </a:extLst>
          </p:cNvPr>
          <p:cNvSpPr/>
          <p:nvPr/>
        </p:nvSpPr>
        <p:spPr>
          <a:xfrm>
            <a:off x="4592321" y="2097000"/>
            <a:ext cx="6939279" cy="392788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latin typeface="Arial" panose="020B0604020202020204" pitchFamily="34" charset="0"/>
                <a:cs typeface="Arial" panose="020B0604020202020204" pitchFamily="34" charset="0"/>
              </a:rPr>
              <a:t>Aufstellungskriterien für oberirdische H</a:t>
            </a:r>
            <a:r>
              <a:rPr lang="de-DE" sz="1400" b="1" baseline="-25000" dirty="0">
                <a:latin typeface="Arial" panose="020B0604020202020204" pitchFamily="34" charset="0"/>
                <a:cs typeface="Arial" panose="020B0604020202020204" pitchFamily="34" charset="0"/>
              </a:rPr>
              <a:t>2</a:t>
            </a:r>
            <a:r>
              <a:rPr lang="de-DE" sz="1400" b="1" dirty="0">
                <a:latin typeface="Arial" panose="020B0604020202020204" pitchFamily="34" charset="0"/>
                <a:cs typeface="Arial" panose="020B0604020202020204" pitchFamily="34" charset="0"/>
              </a:rPr>
              <a:t>-Lagerbehälter (</a:t>
            </a:r>
            <a:r>
              <a:rPr lang="de-DE" sz="1400" b="1" u="sng"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vgl. TRGS 751</a:t>
            </a:r>
            <a:r>
              <a:rPr lang="de-DE" sz="1400" b="1" dirty="0">
                <a:latin typeface="Arial" panose="020B0604020202020204" pitchFamily="34" charset="0"/>
                <a:cs typeface="Arial" panose="020B0604020202020204" pitchFamily="34" charset="0"/>
              </a:rPr>
              <a:t>)</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Schutzabstand von 5 m zu Abgabeeinrichtungen, Brandlasten, benachbarten Grundstücken oder öffentlichen Verkehrsflächen (ausreichend bei unter 3 t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Schutzabstand darf bei geeigneten Maßnahmen verringert werden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Aufstellung außerhalb der Wirkbereiche anderer Teilanlagen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Ausreichender Anfahrschutz bspw. nach VdTÜV-Merkblatt 965 </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Unterfließen der Lagerbehälter mit flüssigen Kraftstoffen ist bspw. durch eine Aufkantung zu verhindern</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Untergrund mit nicht brennbaren Materialen, wie Beton, ausführen</a:t>
            </a:r>
          </a:p>
          <a:p>
            <a:pPr>
              <a:spcBef>
                <a:spcPts val="1200"/>
              </a:spcBef>
            </a:pPr>
            <a:r>
              <a:rPr lang="de-DE" sz="1400" b="1" dirty="0">
                <a:latin typeface="Arial" panose="020B0604020202020204" pitchFamily="34" charset="0"/>
                <a:cs typeface="Arial" panose="020B0604020202020204" pitchFamily="34" charset="0"/>
              </a:rPr>
              <a:t>Aufstellungskriterien für unterirdische H</a:t>
            </a:r>
            <a:r>
              <a:rPr lang="de-DE" sz="1400" b="1" baseline="-25000" dirty="0">
                <a:latin typeface="Arial" panose="020B0604020202020204" pitchFamily="34" charset="0"/>
                <a:cs typeface="Arial" panose="020B0604020202020204" pitchFamily="34" charset="0"/>
              </a:rPr>
              <a:t>2</a:t>
            </a:r>
            <a:r>
              <a:rPr lang="de-DE" sz="1400" b="1" dirty="0">
                <a:latin typeface="Arial" panose="020B0604020202020204" pitchFamily="34" charset="0"/>
                <a:cs typeface="Arial" panose="020B0604020202020204" pitchFamily="34" charset="0"/>
              </a:rPr>
              <a:t>-Lagerbehälter</a:t>
            </a:r>
          </a:p>
          <a:p>
            <a:pPr marL="285750" indent="-285750">
              <a:spcBef>
                <a:spcPts val="12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mindestens 1 m Erddeckung, mindestens 0,4 m Abstand zwischen den Behältern, mindestens 1 m Abstand zu Gebäuden und öffentlichen Versorgungsleitungen </a:t>
            </a:r>
          </a:p>
          <a:p>
            <a:pPr marL="285750" indent="-285750">
              <a:spcBef>
                <a:spcPts val="1200"/>
              </a:spcBef>
              <a:buFont typeface="Wingdings" panose="05000000000000000000" pitchFamily="2" charset="2"/>
              <a:buChar char="§"/>
            </a:pPr>
            <a:endParaRPr lang="de-DE" sz="1400" b="1" dirty="0">
              <a:latin typeface="Arial" panose="020B0604020202020204" pitchFamily="34" charset="0"/>
              <a:cs typeface="Arial" panose="020B0604020202020204" pitchFamily="34" charset="0"/>
            </a:endParaRPr>
          </a:p>
        </p:txBody>
      </p:sp>
      <p:pic>
        <p:nvPicPr>
          <p:cNvPr id="11" name="Grafik 10" descr="Cursor">
            <a:extLst>
              <a:ext uri="{FF2B5EF4-FFF2-40B4-BE49-F238E27FC236}">
                <a16:creationId xmlns:a16="http://schemas.microsoft.com/office/drawing/2014/main" id="{20CE8DFA-8538-4E57-952A-0EEB1054D7C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742140" y="2136331"/>
            <a:ext cx="223576" cy="223576"/>
          </a:xfrm>
          <a:prstGeom prst="rect">
            <a:avLst/>
          </a:prstGeom>
        </p:spPr>
      </p:pic>
      <p:sp>
        <p:nvSpPr>
          <p:cNvPr id="12" name="Rechteck 11">
            <a:extLst>
              <a:ext uri="{FF2B5EF4-FFF2-40B4-BE49-F238E27FC236}">
                <a16:creationId xmlns:a16="http://schemas.microsoft.com/office/drawing/2014/main" id="{F37DBBEB-6F72-49C9-9CC1-7F2BB4A9B43F}"/>
              </a:ext>
            </a:extLst>
          </p:cNvPr>
          <p:cNvSpPr/>
          <p:nvPr/>
        </p:nvSpPr>
        <p:spPr>
          <a:xfrm>
            <a:off x="265209" y="2122400"/>
            <a:ext cx="4093432" cy="169541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Beispiele für Lagerbehälter: </a:t>
            </a:r>
          </a:p>
          <a:p>
            <a:endParaRPr lang="de-DE" sz="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 50 l oder 54 l</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Gasspeicherflaschenbündel mit 12 Flaschen</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Gasspeicherflaschenbündel mit 16 Flaschen</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Speichercontainer (20 Fuß) für 200 bis 600 kg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 (je nach Druck und Ausführung) </a:t>
            </a:r>
          </a:p>
        </p:txBody>
      </p:sp>
    </p:spTree>
    <p:extLst>
      <p:ext uri="{BB962C8B-B14F-4D97-AF65-F5344CB8AC3E}">
        <p14:creationId xmlns:p14="http://schemas.microsoft.com/office/powerpoint/2010/main" val="2438999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995CFC-7778-438C-9B68-0803E4AAA1C9}"/>
              </a:ext>
            </a:extLst>
          </p:cNvPr>
          <p:cNvSpPr>
            <a:spLocks noGrp="1"/>
          </p:cNvSpPr>
          <p:nvPr>
            <p:ph type="ctrTitle"/>
          </p:nvPr>
        </p:nvSpPr>
        <p:spPr>
          <a:xfrm>
            <a:off x="1524000" y="1017263"/>
            <a:ext cx="9144000" cy="2387600"/>
          </a:xfrm>
        </p:spPr>
        <p:txBody>
          <a:bodyPr>
            <a:noAutofit/>
          </a:bodyPr>
          <a:lstStyle/>
          <a:p>
            <a:pPr algn="l"/>
            <a:r>
              <a:rPr lang="de-DE" sz="4000" b="1" dirty="0">
                <a:latin typeface="Arial" panose="020B0604020202020204" pitchFamily="34" charset="0"/>
                <a:cs typeface="Arial" panose="020B0604020202020204" pitchFamily="34" charset="0"/>
              </a:rPr>
              <a:t>Verfahrensleitfaden für die Planung von dezentralen Wasserstoffinfrastruktursystemen für Mobilitätsanwendungen </a:t>
            </a:r>
          </a:p>
        </p:txBody>
      </p:sp>
      <p:sp>
        <p:nvSpPr>
          <p:cNvPr id="3" name="Untertitel 2">
            <a:extLst>
              <a:ext uri="{FF2B5EF4-FFF2-40B4-BE49-F238E27FC236}">
                <a16:creationId xmlns:a16="http://schemas.microsoft.com/office/drawing/2014/main" id="{4F13334B-D7A4-4FD5-B768-9DE0B86ED366}"/>
              </a:ext>
            </a:extLst>
          </p:cNvPr>
          <p:cNvSpPr>
            <a:spLocks noGrp="1"/>
          </p:cNvSpPr>
          <p:nvPr>
            <p:ph type="subTitle" idx="1"/>
          </p:nvPr>
        </p:nvSpPr>
        <p:spPr>
          <a:xfrm>
            <a:off x="1523999" y="3821790"/>
            <a:ext cx="9949543" cy="1016899"/>
          </a:xfrm>
        </p:spPr>
        <p:txBody>
          <a:bodyPr>
            <a:normAutofit/>
          </a:bodyPr>
          <a:lstStyle/>
          <a:p>
            <a:pPr algn="l"/>
            <a:r>
              <a:rPr lang="de-DE" dirty="0">
                <a:latin typeface="Arial" panose="020B0604020202020204" pitchFamily="34" charset="0"/>
                <a:cs typeface="Arial" panose="020B0604020202020204" pitchFamily="34" charset="0"/>
              </a:rPr>
              <a:t>Teil 1: Standortspezifische Vorplanung ab Folie 2</a:t>
            </a:r>
          </a:p>
          <a:p>
            <a:pPr algn="l"/>
            <a:r>
              <a:rPr lang="de-DE" b="1" u="sng" dirty="0">
                <a:latin typeface="Arial" panose="020B0604020202020204" pitchFamily="34" charset="0"/>
                <a:cs typeface="Arial" panose="020B0604020202020204" pitchFamily="34" charset="0"/>
              </a:rPr>
              <a:t>Teil 2: Genehmigungsbedürftigkeit ab Folie 24 </a:t>
            </a:r>
          </a:p>
        </p:txBody>
      </p:sp>
      <p:sp>
        <p:nvSpPr>
          <p:cNvPr id="6" name="Textfeld 5">
            <a:extLst>
              <a:ext uri="{FF2B5EF4-FFF2-40B4-BE49-F238E27FC236}">
                <a16:creationId xmlns:a16="http://schemas.microsoft.com/office/drawing/2014/main" id="{87BB6C73-DC3B-4F4D-A2B1-D66321D60066}"/>
              </a:ext>
            </a:extLst>
          </p:cNvPr>
          <p:cNvSpPr txBox="1"/>
          <p:nvPr/>
        </p:nvSpPr>
        <p:spPr>
          <a:xfrm>
            <a:off x="1524000" y="5261205"/>
            <a:ext cx="8604738" cy="707886"/>
          </a:xfrm>
          <a:prstGeom prst="rect">
            <a:avLst/>
          </a:prstGeom>
          <a:noFill/>
        </p:spPr>
        <p:txBody>
          <a:bodyPr wrap="square" rtlCol="0">
            <a:spAutoFit/>
          </a:bodyPr>
          <a:lstStyle/>
          <a:p>
            <a:r>
              <a:rPr lang="de-DE" sz="2000" dirty="0">
                <a:latin typeface="Arial" panose="020B0604020202020204" pitchFamily="34" charset="0"/>
                <a:cs typeface="Arial" panose="020B0604020202020204" pitchFamily="34" charset="0"/>
              </a:rPr>
              <a:t>Bei der Umsetzung des Verfahrensleitfadens wurde eine intuitive Nutzbarkeit angestrebt. </a:t>
            </a:r>
            <a:endParaRPr lang="de-DE" sz="2000" i="1" u="sng" dirty="0">
              <a:latin typeface="Arial" panose="020B0604020202020204" pitchFamily="34" charset="0"/>
              <a:cs typeface="Arial" panose="020B0604020202020204" pitchFamily="34" charset="0"/>
            </a:endParaRPr>
          </a:p>
        </p:txBody>
      </p:sp>
      <p:pic>
        <p:nvPicPr>
          <p:cNvPr id="5" name="Grafik 4" descr="Cursor">
            <a:extLst>
              <a:ext uri="{FF2B5EF4-FFF2-40B4-BE49-F238E27FC236}">
                <a16:creationId xmlns:a16="http://schemas.microsoft.com/office/drawing/2014/main" id="{DCA1EE80-5DF2-4D28-9889-42A21F41C71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74208" y="4330239"/>
            <a:ext cx="667407" cy="667407"/>
          </a:xfrm>
          <a:prstGeom prst="rect">
            <a:avLst/>
          </a:prstGeom>
        </p:spPr>
      </p:pic>
    </p:spTree>
    <p:extLst>
      <p:ext uri="{BB962C8B-B14F-4D97-AF65-F5344CB8AC3E}">
        <p14:creationId xmlns:p14="http://schemas.microsoft.com/office/powerpoint/2010/main" val="2914440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E5F3D74-E116-4128-AFCB-E7F9A5082018}"/>
              </a:ext>
            </a:extLst>
          </p:cNvPr>
          <p:cNvSpPr/>
          <p:nvPr/>
        </p:nvSpPr>
        <p:spPr>
          <a:xfrm>
            <a:off x="0" y="360001"/>
            <a:ext cx="12192000" cy="119642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9388">
              <a:spcBef>
                <a:spcPts val="1200"/>
              </a:spcBef>
            </a:pPr>
            <a:r>
              <a:rPr lang="de-DE" sz="2400" b="1" dirty="0">
                <a:latin typeface="Arial" panose="020B0604020202020204" pitchFamily="34" charset="0"/>
                <a:cs typeface="Arial" panose="020B0604020202020204" pitchFamily="34" charset="0"/>
              </a:rPr>
              <a:t>Teil 2: Genehmigungsbedürftigkeit</a:t>
            </a:r>
            <a:endParaRPr lang="de-DE" sz="500" b="1" dirty="0">
              <a:latin typeface="Arial" panose="020B0604020202020204" pitchFamily="34" charset="0"/>
              <a:cs typeface="Arial" panose="020B0604020202020204" pitchFamily="34" charset="0"/>
            </a:endParaRPr>
          </a:p>
          <a:p>
            <a:pPr marL="179388"/>
            <a:r>
              <a:rPr lang="de-DE" sz="1400" b="1" dirty="0">
                <a:latin typeface="Arial" panose="020B0604020202020204" pitchFamily="34" charset="0"/>
                <a:cs typeface="Arial" panose="020B0604020202020204" pitchFamily="34" charset="0"/>
              </a:rPr>
              <a:t>Ziel: </a:t>
            </a:r>
            <a:r>
              <a:rPr lang="de-DE" sz="1400" dirty="0">
                <a:latin typeface="Arial" panose="020B0604020202020204" pitchFamily="34" charset="0"/>
                <a:cs typeface="Arial" panose="020B0604020202020204" pitchFamily="34" charset="0"/>
              </a:rPr>
              <a:t>Nachdem die prinzipielle Eignung des Standortes bewertet und erforderliche technische Anlagenparameter in Teil 1 ermittelt wurden, erfolgt in Teil 2 die Bestimmung der notwendigen Genehmigungen und sonstiger Betreiberpflichten. Im Anschluss an Teil 2 des Leitfadens können die zuständige Behörde oder die zuständigen Behörden ermittelt und kontaktiert werden.</a:t>
            </a:r>
          </a:p>
          <a:p>
            <a:endParaRPr lang="de-DE" sz="1400" dirty="0"/>
          </a:p>
          <a:p>
            <a:endParaRPr lang="de-DE" dirty="0"/>
          </a:p>
        </p:txBody>
      </p:sp>
      <p:sp>
        <p:nvSpPr>
          <p:cNvPr id="3" name="Rechteck 2">
            <a:hlinkClick r:id="rId2" action="ppaction://hlinksldjump" highlightClick="1">
              <a:snd r:embed="rId3" name="arrow.wav"/>
            </a:hlinkClick>
            <a:extLst>
              <a:ext uri="{FF2B5EF4-FFF2-40B4-BE49-F238E27FC236}">
                <a16:creationId xmlns:a16="http://schemas.microsoft.com/office/drawing/2014/main" id="{32187DC8-5D92-43A5-87A2-ECCDEA1B9F38}"/>
              </a:ext>
            </a:extLst>
          </p:cNvPr>
          <p:cNvSpPr/>
          <p:nvPr/>
        </p:nvSpPr>
        <p:spPr>
          <a:xfrm>
            <a:off x="5179637" y="6079787"/>
            <a:ext cx="1832725" cy="4422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Start</a:t>
            </a:r>
          </a:p>
        </p:txBody>
      </p:sp>
      <p:sp>
        <p:nvSpPr>
          <p:cNvPr id="10" name="Foliennummernplatzhalter 9">
            <a:extLst>
              <a:ext uri="{FF2B5EF4-FFF2-40B4-BE49-F238E27FC236}">
                <a16:creationId xmlns:a16="http://schemas.microsoft.com/office/drawing/2014/main" id="{96022668-DF42-49D5-AFB6-96BAFBBF5B54}"/>
              </a:ext>
            </a:extLst>
          </p:cNvPr>
          <p:cNvSpPr>
            <a:spLocks noGrp="1"/>
          </p:cNvSpPr>
          <p:nvPr>
            <p:ph type="sldNum" sz="quarter" idx="12"/>
          </p:nvPr>
        </p:nvSpPr>
        <p:spPr/>
        <p:txBody>
          <a:bodyPr/>
          <a:lstStyle/>
          <a:p>
            <a:fld id="{E9E7CC83-3900-4EC9-9960-FB47173819DD}" type="slidenum">
              <a:rPr lang="de-DE" smtClean="0"/>
              <a:t>25</a:t>
            </a:fld>
            <a:endParaRPr lang="de-DE" dirty="0"/>
          </a:p>
        </p:txBody>
      </p:sp>
      <p:sp>
        <p:nvSpPr>
          <p:cNvPr id="13" name="Rechteck 12">
            <a:extLst>
              <a:ext uri="{FF2B5EF4-FFF2-40B4-BE49-F238E27FC236}">
                <a16:creationId xmlns:a16="http://schemas.microsoft.com/office/drawing/2014/main" id="{820DB0FC-699D-4B4A-A4A3-3FC5A0F0977E}"/>
              </a:ext>
            </a:extLst>
          </p:cNvPr>
          <p:cNvSpPr/>
          <p:nvPr/>
        </p:nvSpPr>
        <p:spPr>
          <a:xfrm>
            <a:off x="0" y="4603607"/>
            <a:ext cx="12192000" cy="119642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a:endParaRPr lang="de-DE" sz="1600" dirty="0">
              <a:latin typeface="Arial" panose="020B0604020202020204" pitchFamily="34" charset="0"/>
              <a:cs typeface="Arial" panose="020B0604020202020204" pitchFamily="34" charset="0"/>
            </a:endParaRPr>
          </a:p>
          <a:p>
            <a:pPr marL="174625"/>
            <a:r>
              <a:rPr lang="de-DE" sz="1400" dirty="0">
                <a:latin typeface="Arial" panose="020B0604020202020204" pitchFamily="34" charset="0"/>
                <a:cs typeface="Arial" panose="020B0604020202020204" pitchFamily="34" charset="0"/>
              </a:rPr>
              <a:t>Die Bestimmung der erforderlichen Genehmigungen und Pflichten wird im Folgenden erläutert (</a:t>
            </a:r>
            <a:r>
              <a:rPr lang="de-DE" sz="1400" u="sng" dirty="0">
                <a:latin typeface="Arial" panose="020B0604020202020204" pitchFamily="34" charset="0"/>
                <a:cs typeface="Arial" panose="020B0604020202020204" pitchFamily="34" charset="0"/>
              </a:rPr>
              <a:t>dunkelbaue Kästchen</a:t>
            </a:r>
            <a:r>
              <a:rPr lang="de-DE" sz="1400" dirty="0">
                <a:latin typeface="Arial" panose="020B0604020202020204" pitchFamily="34" charset="0"/>
                <a:cs typeface="Arial" panose="020B0604020202020204" pitchFamily="34" charset="0"/>
              </a:rPr>
              <a:t>).</a:t>
            </a:r>
          </a:p>
          <a:p>
            <a:pPr marL="174625"/>
            <a:r>
              <a:rPr lang="de-DE" sz="1400" dirty="0">
                <a:latin typeface="Arial" panose="020B0604020202020204" pitchFamily="34" charset="0"/>
                <a:cs typeface="Arial" panose="020B0604020202020204" pitchFamily="34" charset="0"/>
              </a:rPr>
              <a:t>Nach dem Start ist die Zusammensetzung der Anlagen am Standort auszuwählen. Um auf dem Pfad der gewählten Anlagenzusammensetzung zu bleiben, sind Folienwechsel ausschließlich über Auswahlmöglichkeiten (</a:t>
            </a:r>
            <a:r>
              <a:rPr lang="de-DE" sz="1400" u="sng" dirty="0">
                <a:latin typeface="Arial" panose="020B0604020202020204" pitchFamily="34" charset="0"/>
                <a:cs typeface="Arial" panose="020B0604020202020204" pitchFamily="34" charset="0"/>
              </a:rPr>
              <a:t>hellblaue Kästchen</a:t>
            </a:r>
            <a:r>
              <a:rPr lang="de-DE" sz="1400" dirty="0">
                <a:latin typeface="Arial" panose="020B0604020202020204" pitchFamily="34" charset="0"/>
                <a:cs typeface="Arial" panose="020B0604020202020204" pitchFamily="34" charset="0"/>
              </a:rPr>
              <a:t>) oder über „Zurück“- und „Weiter“-Buttons durchzuführen. Verschiedene Standorte erfordern eine mehrfache, getrennte Anwendung des Leitfadens.</a:t>
            </a:r>
          </a:p>
          <a:p>
            <a:endParaRPr lang="de-DE" sz="1400" dirty="0">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6518A45A-3F09-4541-8E27-7923E85F5B0C}"/>
              </a:ext>
            </a:extLst>
          </p:cNvPr>
          <p:cNvSpPr/>
          <p:nvPr/>
        </p:nvSpPr>
        <p:spPr>
          <a:xfrm>
            <a:off x="443055" y="2032861"/>
            <a:ext cx="11305888" cy="209431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spcBef>
                <a:spcPts val="1800"/>
              </a:spcBef>
            </a:pPr>
            <a:r>
              <a:rPr lang="de-DE" sz="1600" b="1" dirty="0">
                <a:latin typeface="Arial" panose="020B0604020202020204" pitchFamily="34" charset="0"/>
                <a:cs typeface="Arial" panose="020B0604020202020204" pitchFamily="34" charset="0"/>
              </a:rPr>
              <a:t>Relevante Genehmigungsverfahren und Betreiberpflichten</a:t>
            </a:r>
          </a:p>
          <a:p>
            <a:endParaRPr lang="de-DE" sz="600" b="1" dirty="0">
              <a:latin typeface="Arial" panose="020B0604020202020204" pitchFamily="34" charset="0"/>
              <a:cs typeface="Arial" panose="020B0604020202020204" pitchFamily="34" charset="0"/>
            </a:endParaRPr>
          </a:p>
          <a:p>
            <a:pPr marL="285750" indent="-285750">
              <a:spcBef>
                <a:spcPts val="6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Immissionsschutz: Genehmigungsverfahren nach BImSchG (förmlich oder vereinfacht), Einstufung als IE-Anlage</a:t>
            </a:r>
          </a:p>
          <a:p>
            <a:pPr marL="285750" indent="-285750">
              <a:spcBef>
                <a:spcPts val="6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Arbeitsschutz: Erlaubnisverfahren nach BetrSichV, Einstufung als Störfallanlage </a:t>
            </a:r>
          </a:p>
          <a:p>
            <a:pPr marL="285750" indent="-285750">
              <a:spcBef>
                <a:spcPts val="6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Umweltschutz: UVP-Pflicht oder andere naturschutzrechtliche Belange ohne UVP-Pflicht</a:t>
            </a:r>
          </a:p>
          <a:p>
            <a:pPr marL="285750" indent="-285750">
              <a:spcBef>
                <a:spcPts val="6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Gewässerschutz: Erlaubnis zur Direkt- oder Indirekteinleitung von Abwässern</a:t>
            </a:r>
          </a:p>
          <a:p>
            <a:pPr marL="285750" indent="-285750">
              <a:spcBef>
                <a:spcPts val="600"/>
              </a:spcBef>
              <a:buFont typeface="Wingdings" panose="05000000000000000000" pitchFamily="2" charset="2"/>
              <a:buChar char="§"/>
            </a:pPr>
            <a:r>
              <a:rPr lang="de-DE" sz="1400" dirty="0">
                <a:latin typeface="Arial" panose="020B0604020202020204" pitchFamily="34" charset="0"/>
                <a:cs typeface="Arial" panose="020B0604020202020204" pitchFamily="34" charset="0"/>
              </a:rPr>
              <a:t>Sonstiges: Baugenehmigung</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985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E5F3D74-E116-4128-AFCB-E7F9A5082018}"/>
              </a:ext>
            </a:extLst>
          </p:cNvPr>
          <p:cNvSpPr/>
          <p:nvPr/>
        </p:nvSpPr>
        <p:spPr>
          <a:xfrm>
            <a:off x="0" y="360000"/>
            <a:ext cx="12192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a:r>
              <a:rPr lang="de-DE" sz="2400" b="1" dirty="0">
                <a:latin typeface="Arial" panose="020B0604020202020204" pitchFamily="34" charset="0"/>
                <a:cs typeface="Arial" panose="020B0604020202020204" pitchFamily="34" charset="0"/>
              </a:rPr>
              <a:t>Welche Anlagen sollen am Standort integriert werden?</a:t>
            </a:r>
          </a:p>
          <a:p>
            <a:pPr marL="174625"/>
            <a:r>
              <a:rPr lang="de-DE" sz="1600" dirty="0">
                <a:latin typeface="Arial" panose="020B0604020202020204" pitchFamily="34" charset="0"/>
                <a:cs typeface="Arial" panose="020B0604020202020204" pitchFamily="34" charset="0"/>
              </a:rPr>
              <a:t>Der Verfahrensleitfaden bezieht sich auf die Planung und die Genehmigung von zusammengehörigen Anlagen</a:t>
            </a:r>
            <a:r>
              <a:rPr lang="de-DE" sz="1600" baseline="30000" dirty="0">
                <a:latin typeface="Arial" panose="020B0604020202020204" pitchFamily="34" charset="0"/>
                <a:cs typeface="Arial" panose="020B0604020202020204" pitchFamily="34" charset="0"/>
              </a:rPr>
              <a:t>1</a:t>
            </a:r>
            <a:r>
              <a:rPr lang="de-DE" sz="1600" dirty="0">
                <a:latin typeface="Arial" panose="020B0604020202020204" pitchFamily="34" charset="0"/>
                <a:cs typeface="Arial" panose="020B0604020202020204" pitchFamily="34" charset="0"/>
              </a:rPr>
              <a:t> an einem spezifischen Standort. Für mehrere Standorte oder nicht zusammengehörige Anlagen ist eine getrennte Durchführung des Verfahrensleitfadens erforderlich.</a:t>
            </a:r>
          </a:p>
        </p:txBody>
      </p:sp>
      <p:sp>
        <p:nvSpPr>
          <p:cNvPr id="5" name="Rechteck 4">
            <a:hlinkClick r:id="rId3" action="ppaction://hlinksldjump" highlightClick="1">
              <a:snd r:embed="rId4" name="arrow.wav"/>
            </a:hlinkClick>
            <a:extLst>
              <a:ext uri="{FF2B5EF4-FFF2-40B4-BE49-F238E27FC236}">
                <a16:creationId xmlns:a16="http://schemas.microsoft.com/office/drawing/2014/main" id="{DD11A0AF-0022-45E3-91A9-92444BCB1C7E}"/>
              </a:ext>
            </a:extLst>
          </p:cNvPr>
          <p:cNvSpPr/>
          <p:nvPr/>
        </p:nvSpPr>
        <p:spPr>
          <a:xfrm>
            <a:off x="300064" y="3065935"/>
            <a:ext cx="8985448" cy="708717"/>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Elektrolyseanlage: </a:t>
            </a:r>
            <a:r>
              <a:rPr lang="de-DE" dirty="0">
                <a:latin typeface="Arial" panose="020B0604020202020204" pitchFamily="34" charset="0"/>
                <a:cs typeface="Arial" panose="020B0604020202020204" pitchFamily="34" charset="0"/>
              </a:rPr>
              <a:t>Der erzeugte Wasserstoff soll für die Belieferung einer 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-Tankstelle oder eines anderen Abnehmers an einem anderen Standort genutzt werden. </a:t>
            </a:r>
            <a:endParaRPr lang="de-DE" dirty="0">
              <a:solidFill>
                <a:srgbClr val="FF0000"/>
              </a:solidFill>
              <a:latin typeface="Arial" panose="020B0604020202020204" pitchFamily="34" charset="0"/>
              <a:cs typeface="Arial" panose="020B0604020202020204" pitchFamily="34" charset="0"/>
            </a:endParaRPr>
          </a:p>
        </p:txBody>
      </p:sp>
      <p:sp>
        <p:nvSpPr>
          <p:cNvPr id="6" name="Rechteck 5">
            <a:hlinkClick r:id="rId5" action="ppaction://hlinksldjump" highlightClick="1">
              <a:snd r:embed="rId4" name="arrow.wav"/>
            </a:hlinkClick>
            <a:extLst>
              <a:ext uri="{FF2B5EF4-FFF2-40B4-BE49-F238E27FC236}">
                <a16:creationId xmlns:a16="http://schemas.microsoft.com/office/drawing/2014/main" id="{105BFEBB-A693-40C9-B3F1-79F7C25CB6AD}"/>
              </a:ext>
            </a:extLst>
          </p:cNvPr>
          <p:cNvSpPr/>
          <p:nvPr/>
        </p:nvSpPr>
        <p:spPr>
          <a:xfrm>
            <a:off x="303139" y="4158678"/>
            <a:ext cx="8985447" cy="708716"/>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H</a:t>
            </a:r>
            <a:r>
              <a:rPr lang="de-DE" b="1" baseline="-25000" dirty="0">
                <a:latin typeface="Arial" panose="020B0604020202020204" pitchFamily="34" charset="0"/>
                <a:cs typeface="Arial" panose="020B0604020202020204" pitchFamily="34" charset="0"/>
              </a:rPr>
              <a:t>2</a:t>
            </a:r>
            <a:r>
              <a:rPr lang="de-DE" b="1" dirty="0">
                <a:latin typeface="Arial" panose="020B0604020202020204" pitchFamily="34" charset="0"/>
                <a:cs typeface="Arial" panose="020B0604020202020204" pitchFamily="34" charset="0"/>
              </a:rPr>
              <a:t>-Liefertankstelle: </a:t>
            </a:r>
            <a:r>
              <a:rPr lang="de-DE" dirty="0">
                <a:latin typeface="Arial" panose="020B0604020202020204" pitchFamily="34" charset="0"/>
                <a:cs typeface="Arial" panose="020B0604020202020204" pitchFamily="34" charset="0"/>
              </a:rPr>
              <a:t>Es soll eine 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-Tankstelle ohne integrierte Elektrolyseanlage am Standort umgesetzt werden.</a:t>
            </a:r>
          </a:p>
        </p:txBody>
      </p:sp>
      <p:sp>
        <p:nvSpPr>
          <p:cNvPr id="7" name="Rechteck 6">
            <a:hlinkClick r:id="rId6" action="ppaction://hlinksldjump" highlightClick="1">
              <a:snd r:embed="rId4" name="arrow.wav"/>
            </a:hlinkClick>
            <a:extLst>
              <a:ext uri="{FF2B5EF4-FFF2-40B4-BE49-F238E27FC236}">
                <a16:creationId xmlns:a16="http://schemas.microsoft.com/office/drawing/2014/main" id="{202776F9-45B9-41B1-86C8-C630ED4022DB}"/>
              </a:ext>
            </a:extLst>
          </p:cNvPr>
          <p:cNvSpPr/>
          <p:nvPr/>
        </p:nvSpPr>
        <p:spPr>
          <a:xfrm>
            <a:off x="300066" y="5251420"/>
            <a:ext cx="8985446" cy="708717"/>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H</a:t>
            </a:r>
            <a:r>
              <a:rPr lang="de-DE" b="1" baseline="-25000" dirty="0">
                <a:latin typeface="Arial" panose="020B0604020202020204" pitchFamily="34" charset="0"/>
                <a:cs typeface="Arial" panose="020B0604020202020204" pitchFamily="34" charset="0"/>
              </a:rPr>
              <a:t>2</a:t>
            </a:r>
            <a:r>
              <a:rPr lang="de-DE" b="1" dirty="0">
                <a:latin typeface="Arial" panose="020B0604020202020204" pitchFamily="34" charset="0"/>
                <a:cs typeface="Arial" panose="020B0604020202020204" pitchFamily="34" charset="0"/>
              </a:rPr>
              <a:t>-Tankstelle mit H</a:t>
            </a:r>
            <a:r>
              <a:rPr lang="de-DE" b="1" baseline="-25000" dirty="0">
                <a:latin typeface="Arial" panose="020B0604020202020204" pitchFamily="34" charset="0"/>
                <a:cs typeface="Arial" panose="020B0604020202020204" pitchFamily="34" charset="0"/>
              </a:rPr>
              <a:t>2</a:t>
            </a:r>
            <a:r>
              <a:rPr lang="de-DE" b="1" dirty="0">
                <a:latin typeface="Arial" panose="020B0604020202020204" pitchFamily="34" charset="0"/>
                <a:cs typeface="Arial" panose="020B0604020202020204" pitchFamily="34" charset="0"/>
              </a:rPr>
              <a:t>-Erzeugung vor Ort: </a:t>
            </a:r>
            <a:r>
              <a:rPr lang="de-DE" dirty="0">
                <a:latin typeface="Arial" panose="020B0604020202020204" pitchFamily="34" charset="0"/>
                <a:cs typeface="Arial" panose="020B0604020202020204" pitchFamily="34" charset="0"/>
              </a:rPr>
              <a:t>Es soll eine 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-Tankstelle mit integrierter Elektrolyseanlage am Standort umgesetzt werden.</a:t>
            </a:r>
          </a:p>
        </p:txBody>
      </p:sp>
      <p:sp>
        <p:nvSpPr>
          <p:cNvPr id="8" name="Rechteck 7">
            <a:hlinkClick r:id="rId7" action="ppaction://hlinksldjump" highlightClick="1">
              <a:snd r:embed="rId4" name="arrow.wav"/>
            </a:hlinkClick>
            <a:extLst>
              <a:ext uri="{FF2B5EF4-FFF2-40B4-BE49-F238E27FC236}">
                <a16:creationId xmlns:a16="http://schemas.microsoft.com/office/drawing/2014/main" id="{2D860507-EEC6-4A4C-8434-A2F6A395C488}"/>
              </a:ext>
            </a:extLst>
          </p:cNvPr>
          <p:cNvSpPr/>
          <p:nvPr/>
        </p:nvSpPr>
        <p:spPr>
          <a:xfrm>
            <a:off x="300066" y="1946860"/>
            <a:ext cx="8985446" cy="708048"/>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H</a:t>
            </a:r>
            <a:r>
              <a:rPr lang="de-DE" b="1" baseline="-25000" dirty="0">
                <a:latin typeface="Arial" panose="020B0604020202020204" pitchFamily="34" charset="0"/>
                <a:cs typeface="Arial" panose="020B0604020202020204" pitchFamily="34" charset="0"/>
              </a:rPr>
              <a:t>2</a:t>
            </a:r>
            <a:r>
              <a:rPr lang="de-DE" b="1" dirty="0">
                <a:latin typeface="Arial" panose="020B0604020202020204" pitchFamily="34" charset="0"/>
                <a:cs typeface="Arial" panose="020B0604020202020204" pitchFamily="34" charset="0"/>
              </a:rPr>
              <a:t>-Speicher: </a:t>
            </a:r>
            <a:r>
              <a:rPr lang="de-DE" dirty="0">
                <a:latin typeface="Arial" panose="020B0604020202020204" pitchFamily="34" charset="0"/>
                <a:cs typeface="Arial" panose="020B0604020202020204" pitchFamily="34" charset="0"/>
              </a:rPr>
              <a:t>Am Standort soll nur ein 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-Speicher integriert werden.</a:t>
            </a:r>
          </a:p>
        </p:txBody>
      </p:sp>
      <p:sp>
        <p:nvSpPr>
          <p:cNvPr id="2" name="Foliennummernplatzhalter 1">
            <a:extLst>
              <a:ext uri="{FF2B5EF4-FFF2-40B4-BE49-F238E27FC236}">
                <a16:creationId xmlns:a16="http://schemas.microsoft.com/office/drawing/2014/main" id="{E3BE88E0-B8C7-427D-A79C-8BA3A647D564}"/>
              </a:ext>
            </a:extLst>
          </p:cNvPr>
          <p:cNvSpPr>
            <a:spLocks noGrp="1"/>
          </p:cNvSpPr>
          <p:nvPr>
            <p:ph type="sldNum" sz="quarter" idx="12"/>
          </p:nvPr>
        </p:nvSpPr>
        <p:spPr/>
        <p:txBody>
          <a:bodyPr/>
          <a:lstStyle/>
          <a:p>
            <a:fld id="{E9E7CC83-3900-4EC9-9960-FB47173819DD}" type="slidenum">
              <a:rPr lang="de-DE" smtClean="0"/>
              <a:t>26</a:t>
            </a:fld>
            <a:endParaRPr lang="de-DE" dirty="0"/>
          </a:p>
        </p:txBody>
      </p:sp>
      <p:pic>
        <p:nvPicPr>
          <p:cNvPr id="14" name="Grafik 13">
            <a:extLst>
              <a:ext uri="{FF2B5EF4-FFF2-40B4-BE49-F238E27FC236}">
                <a16:creationId xmlns:a16="http://schemas.microsoft.com/office/drawing/2014/main" id="{6E507392-F542-448C-9CC1-F53185D50B3A}"/>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9474619" y="3075854"/>
            <a:ext cx="698798" cy="698798"/>
          </a:xfrm>
          <a:prstGeom prst="rect">
            <a:avLst/>
          </a:prstGeom>
        </p:spPr>
      </p:pic>
      <p:pic>
        <p:nvPicPr>
          <p:cNvPr id="23" name="Grafik 22">
            <a:extLst>
              <a:ext uri="{FF2B5EF4-FFF2-40B4-BE49-F238E27FC236}">
                <a16:creationId xmlns:a16="http://schemas.microsoft.com/office/drawing/2014/main" id="{AD50F06F-BED5-4C29-9F35-4E6694CD037B}"/>
              </a:ext>
            </a:extLst>
          </p:cNvPr>
          <p:cNvPicPr>
            <a:picLocks noChangeAspect="1"/>
          </p:cNvPicPr>
          <p:nvPr/>
        </p:nvPicPr>
        <p:blipFill>
          <a:blip r:embed="rId9">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474619" y="4195600"/>
            <a:ext cx="708718" cy="708718"/>
          </a:xfrm>
          <a:prstGeom prst="rect">
            <a:avLst/>
          </a:prstGeom>
        </p:spPr>
      </p:pic>
      <p:pic>
        <p:nvPicPr>
          <p:cNvPr id="27" name="Grafik 26">
            <a:extLst>
              <a:ext uri="{FF2B5EF4-FFF2-40B4-BE49-F238E27FC236}">
                <a16:creationId xmlns:a16="http://schemas.microsoft.com/office/drawing/2014/main" id="{38D5D007-5290-42C4-95D9-C810336594D8}"/>
              </a:ext>
            </a:extLst>
          </p:cNvPr>
          <p:cNvPicPr>
            <a:picLocks noChangeAspect="1"/>
          </p:cNvPicPr>
          <p:nvPr/>
        </p:nvPicPr>
        <p:blipFill>
          <a:blip r:embed="rId10">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9370" y="3079414"/>
            <a:ext cx="695238" cy="695238"/>
          </a:xfrm>
          <a:prstGeom prst="rect">
            <a:avLst/>
          </a:prstGeom>
        </p:spPr>
      </p:pic>
      <p:pic>
        <p:nvPicPr>
          <p:cNvPr id="32" name="Grafik 31">
            <a:extLst>
              <a:ext uri="{FF2B5EF4-FFF2-40B4-BE49-F238E27FC236}">
                <a16:creationId xmlns:a16="http://schemas.microsoft.com/office/drawing/2014/main" id="{8FD053A4-2848-4739-AAC2-36684276931D}"/>
              </a:ext>
            </a:extLst>
          </p:cNvPr>
          <p:cNvPicPr>
            <a:picLocks noChangeAspect="1"/>
          </p:cNvPicPr>
          <p:nvPr/>
        </p:nvPicPr>
        <p:blipFill>
          <a:blip r:embed="rId10">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9370" y="4195600"/>
            <a:ext cx="695238" cy="695238"/>
          </a:xfrm>
          <a:prstGeom prst="rect">
            <a:avLst/>
          </a:prstGeom>
        </p:spPr>
      </p:pic>
      <p:pic>
        <p:nvPicPr>
          <p:cNvPr id="33" name="Grafik 32">
            <a:extLst>
              <a:ext uri="{FF2B5EF4-FFF2-40B4-BE49-F238E27FC236}">
                <a16:creationId xmlns:a16="http://schemas.microsoft.com/office/drawing/2014/main" id="{9683C4C1-1B29-4C33-BDF8-6CF6FE2CD525}"/>
              </a:ext>
            </a:extLst>
          </p:cNvPr>
          <p:cNvPicPr>
            <a:picLocks noChangeAspect="1"/>
          </p:cNvPicPr>
          <p:nvPr/>
        </p:nvPicPr>
        <p:blipFill>
          <a:blip r:embed="rId10">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9478179" y="1959670"/>
            <a:ext cx="695238" cy="695238"/>
          </a:xfrm>
          <a:prstGeom prst="rect">
            <a:avLst/>
          </a:prstGeom>
        </p:spPr>
      </p:pic>
      <p:pic>
        <p:nvPicPr>
          <p:cNvPr id="34" name="Grafik 33">
            <a:extLst>
              <a:ext uri="{FF2B5EF4-FFF2-40B4-BE49-F238E27FC236}">
                <a16:creationId xmlns:a16="http://schemas.microsoft.com/office/drawing/2014/main" id="{5B09F258-EC70-42F6-B2E9-5FF1EBAAE037}"/>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58964" y="5256379"/>
            <a:ext cx="698798" cy="698798"/>
          </a:xfrm>
          <a:prstGeom prst="rect">
            <a:avLst/>
          </a:prstGeom>
        </p:spPr>
      </p:pic>
      <p:pic>
        <p:nvPicPr>
          <p:cNvPr id="35" name="Grafik 34">
            <a:extLst>
              <a:ext uri="{FF2B5EF4-FFF2-40B4-BE49-F238E27FC236}">
                <a16:creationId xmlns:a16="http://schemas.microsoft.com/office/drawing/2014/main" id="{04976686-E5B2-4B55-A759-70628E515FD6}"/>
              </a:ext>
            </a:extLst>
          </p:cNvPr>
          <p:cNvPicPr>
            <a:picLocks noChangeAspect="1"/>
          </p:cNvPicPr>
          <p:nvPr/>
        </p:nvPicPr>
        <p:blipFill>
          <a:blip r:embed="rId9">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474619" y="5239047"/>
            <a:ext cx="708718" cy="708718"/>
          </a:xfrm>
          <a:prstGeom prst="rect">
            <a:avLst/>
          </a:prstGeom>
        </p:spPr>
      </p:pic>
      <p:pic>
        <p:nvPicPr>
          <p:cNvPr id="36" name="Grafik 35">
            <a:extLst>
              <a:ext uri="{FF2B5EF4-FFF2-40B4-BE49-F238E27FC236}">
                <a16:creationId xmlns:a16="http://schemas.microsoft.com/office/drawing/2014/main" id="{C4E7E704-F048-4782-8500-38B69E0F5E26}"/>
              </a:ext>
            </a:extLst>
          </p:cNvPr>
          <p:cNvPicPr>
            <a:picLocks noChangeAspect="1"/>
          </p:cNvPicPr>
          <p:nvPr/>
        </p:nvPicPr>
        <p:blipFill>
          <a:blip r:embed="rId10">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33389" y="5259939"/>
            <a:ext cx="695238" cy="695238"/>
          </a:xfrm>
          <a:prstGeom prst="rect">
            <a:avLst/>
          </a:prstGeom>
        </p:spPr>
      </p:pic>
      <p:sp>
        <p:nvSpPr>
          <p:cNvPr id="16" name="Rechteck 15">
            <a:hlinkClick r:id="rId11" action="ppaction://hlinksldjump" highlightClick="1">
              <a:snd r:embed="rId4" name="arrow.wav"/>
            </a:hlinkClick>
            <a:extLst>
              <a:ext uri="{FF2B5EF4-FFF2-40B4-BE49-F238E27FC236}">
                <a16:creationId xmlns:a16="http://schemas.microsoft.com/office/drawing/2014/main" id="{2F2B6D51-F498-401C-9A2E-50BF69D9D3EF}"/>
              </a:ext>
            </a:extLst>
          </p:cNvPr>
          <p:cNvSpPr/>
          <p:nvPr/>
        </p:nvSpPr>
        <p:spPr>
          <a:xfrm>
            <a:off x="300064" y="61328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Tree>
    <p:extLst>
      <p:ext uri="{BB962C8B-B14F-4D97-AF65-F5344CB8AC3E}">
        <p14:creationId xmlns:p14="http://schemas.microsoft.com/office/powerpoint/2010/main" val="4229732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27</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a:r>
              <a:rPr lang="de-DE" sz="2400" b="1" dirty="0">
                <a:latin typeface="Arial" panose="020B0604020202020204" pitchFamily="34" charset="0"/>
                <a:cs typeface="Arial" panose="020B0604020202020204" pitchFamily="34" charset="0"/>
              </a:rPr>
              <a:t>Welche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-Menge soll am Standort vorgehalten werden?</a:t>
            </a:r>
          </a:p>
          <a:p>
            <a:pPr marL="174625"/>
            <a:endParaRPr lang="de-DE" sz="600" b="1" dirty="0">
              <a:latin typeface="Arial" panose="020B0604020202020204" pitchFamily="34" charset="0"/>
              <a:cs typeface="Arial" panose="020B0604020202020204" pitchFamily="34" charset="0"/>
            </a:endParaRPr>
          </a:p>
          <a:p>
            <a:pPr marL="174625"/>
            <a:r>
              <a:rPr lang="de-DE" sz="1600" dirty="0">
                <a:latin typeface="Arial" panose="020B0604020202020204" pitchFamily="34" charset="0"/>
                <a:cs typeface="Arial" panose="020B0604020202020204" pitchFamily="34" charset="0"/>
              </a:rPr>
              <a:t>Die Genehmigung von Wasserstoffspeichern hängt von der gespeicherten H</a:t>
            </a:r>
            <a:r>
              <a:rPr lang="de-DE" sz="1600" baseline="-25000" dirty="0">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-Menge (x) ab. Außerdem kann eine Einstufung als Störfallanlage erfolgen und die Pflicht zur Durchführung einer UVP-Prüfung vorliegen.</a:t>
            </a: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8" name="Rechteck 7">
            <a:hlinkClick r:id="rId3" action="ppaction://hlinksldjump" highlightClick="1">
              <a:snd r:embed="rId4"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extLst>
              <a:ext uri="{FF2B5EF4-FFF2-40B4-BE49-F238E27FC236}">
                <a16:creationId xmlns:a16="http://schemas.microsoft.com/office/drawing/2014/main" id="{9AE43324-7F73-419B-88FC-0202C8766207}"/>
              </a:ext>
            </a:extLst>
          </p:cNvPr>
          <p:cNvSpPr/>
          <p:nvPr/>
        </p:nvSpPr>
        <p:spPr>
          <a:xfrm>
            <a:off x="7482714" y="1909200"/>
            <a:ext cx="2597286" cy="392079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Die Grenzwerte beziehen sich auf die gesamte am Standort vorhandene </a:t>
            </a:r>
          </a:p>
          <a:p>
            <a:r>
              <a:rPr lang="de-DE" sz="1600" b="1" dirty="0">
                <a:latin typeface="Arial" panose="020B0604020202020204" pitchFamily="34" charset="0"/>
                <a:cs typeface="Arial" panose="020B0604020202020204" pitchFamily="34" charset="0"/>
              </a:rPr>
              <a:t>H</a:t>
            </a:r>
            <a:r>
              <a:rPr lang="de-DE" sz="1600" b="1" baseline="-25000" dirty="0">
                <a:latin typeface="Arial" panose="020B0604020202020204" pitchFamily="34" charset="0"/>
                <a:cs typeface="Arial" panose="020B0604020202020204" pitchFamily="34" charset="0"/>
              </a:rPr>
              <a:t>2</a:t>
            </a:r>
            <a:r>
              <a:rPr lang="de-DE" sz="1600" b="1" dirty="0">
                <a:latin typeface="Arial" panose="020B0604020202020204" pitchFamily="34" charset="0"/>
                <a:cs typeface="Arial" panose="020B0604020202020204" pitchFamily="34" charset="0"/>
              </a:rPr>
              <a:t>-Menge!</a:t>
            </a:r>
          </a:p>
          <a:p>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Neben dem Wasserstoff in den Lagerbehältern ist der vorhandene Wasserstoff in Rohrleitungen, Verdichtern und sonstigen Anlagen mit zu berücksichtigen.</a:t>
            </a:r>
          </a:p>
        </p:txBody>
      </p:sp>
      <p:sp>
        <p:nvSpPr>
          <p:cNvPr id="16" name="Rechteck 15">
            <a:hlinkClick r:id="rId5" action="ppaction://hlinksldjump" highlightClick="1">
              <a:snd r:embed="rId4" name="arrow.wav"/>
            </a:hlinkClick>
            <a:extLst>
              <a:ext uri="{FF2B5EF4-FFF2-40B4-BE49-F238E27FC236}">
                <a16:creationId xmlns:a16="http://schemas.microsoft.com/office/drawing/2014/main" id="{17DEBA95-65CF-4563-BA51-1E24AABAABE2}"/>
              </a:ext>
            </a:extLst>
          </p:cNvPr>
          <p:cNvSpPr/>
          <p:nvPr/>
        </p:nvSpPr>
        <p:spPr>
          <a:xfrm>
            <a:off x="360000" y="1909200"/>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x &lt; 3 t  </a:t>
            </a:r>
          </a:p>
        </p:txBody>
      </p:sp>
      <p:sp>
        <p:nvSpPr>
          <p:cNvPr id="17" name="Rechteck 16">
            <a:hlinkClick r:id="rId6" action="ppaction://hlinksldjump" highlightClick="1">
              <a:snd r:embed="rId4" name="arrow.wav"/>
            </a:hlinkClick>
            <a:extLst>
              <a:ext uri="{FF2B5EF4-FFF2-40B4-BE49-F238E27FC236}">
                <a16:creationId xmlns:a16="http://schemas.microsoft.com/office/drawing/2014/main" id="{822B82D6-890C-44C1-B68B-7F27CE813A92}"/>
              </a:ext>
            </a:extLst>
          </p:cNvPr>
          <p:cNvSpPr/>
          <p:nvPr/>
        </p:nvSpPr>
        <p:spPr>
          <a:xfrm>
            <a:off x="360000" y="2599731"/>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3 t ≤ x &lt; 5 t </a:t>
            </a:r>
          </a:p>
        </p:txBody>
      </p:sp>
      <p:sp>
        <p:nvSpPr>
          <p:cNvPr id="18" name="Rechteck 17">
            <a:hlinkClick r:id="rId7" action="ppaction://hlinksldjump" highlightClick="1">
              <a:snd r:embed="rId4" name="arrow.wav"/>
            </a:hlinkClick>
            <a:extLst>
              <a:ext uri="{FF2B5EF4-FFF2-40B4-BE49-F238E27FC236}">
                <a16:creationId xmlns:a16="http://schemas.microsoft.com/office/drawing/2014/main" id="{255E773B-D4B0-4114-B95E-2D2BDE32613D}"/>
              </a:ext>
            </a:extLst>
          </p:cNvPr>
          <p:cNvSpPr/>
          <p:nvPr/>
        </p:nvSpPr>
        <p:spPr>
          <a:xfrm>
            <a:off x="360000" y="3290262"/>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 5 t ≤ x &lt; 30 t </a:t>
            </a:r>
          </a:p>
        </p:txBody>
      </p:sp>
      <p:sp>
        <p:nvSpPr>
          <p:cNvPr id="19" name="Rechteck 18">
            <a:hlinkClick r:id="rId8" action="ppaction://hlinksldjump" highlightClick="1">
              <a:snd r:embed="rId4" name="arrow.wav"/>
            </a:hlinkClick>
            <a:extLst>
              <a:ext uri="{FF2B5EF4-FFF2-40B4-BE49-F238E27FC236}">
                <a16:creationId xmlns:a16="http://schemas.microsoft.com/office/drawing/2014/main" id="{9562DD3B-EDD2-4B3F-9442-507D763D3BAC}"/>
              </a:ext>
            </a:extLst>
          </p:cNvPr>
          <p:cNvSpPr/>
          <p:nvPr/>
        </p:nvSpPr>
        <p:spPr>
          <a:xfrm>
            <a:off x="360000" y="3980793"/>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30 t ≤ x &lt; 50 t</a:t>
            </a:r>
          </a:p>
        </p:txBody>
      </p:sp>
      <p:sp>
        <p:nvSpPr>
          <p:cNvPr id="20" name="Rechteck 19">
            <a:hlinkClick r:id="rId9" action="ppaction://hlinksldjump" highlightClick="1">
              <a:snd r:embed="rId4" name="arrow.wav"/>
            </a:hlinkClick>
            <a:extLst>
              <a:ext uri="{FF2B5EF4-FFF2-40B4-BE49-F238E27FC236}">
                <a16:creationId xmlns:a16="http://schemas.microsoft.com/office/drawing/2014/main" id="{565A15B7-BF8F-477E-B556-F387F85F465C}"/>
              </a:ext>
            </a:extLst>
          </p:cNvPr>
          <p:cNvSpPr/>
          <p:nvPr/>
        </p:nvSpPr>
        <p:spPr>
          <a:xfrm>
            <a:off x="360000" y="4671324"/>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50 t ≤  x &lt; 200.000 t</a:t>
            </a:r>
          </a:p>
        </p:txBody>
      </p:sp>
      <p:sp>
        <p:nvSpPr>
          <p:cNvPr id="21" name="Rechteck 20">
            <a:hlinkClick r:id="rId9" action="ppaction://hlinksldjump" highlightClick="1">
              <a:snd r:embed="rId4" name="arrow.wav"/>
            </a:hlinkClick>
            <a:extLst>
              <a:ext uri="{FF2B5EF4-FFF2-40B4-BE49-F238E27FC236}">
                <a16:creationId xmlns:a16="http://schemas.microsoft.com/office/drawing/2014/main" id="{5D008960-ED2B-4C73-B94B-76B9C8B67D56}"/>
              </a:ext>
            </a:extLst>
          </p:cNvPr>
          <p:cNvSpPr/>
          <p:nvPr/>
        </p:nvSpPr>
        <p:spPr>
          <a:xfrm>
            <a:off x="360000" y="5361855"/>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 ≥ 200.000 t</a:t>
            </a:r>
          </a:p>
        </p:txBody>
      </p:sp>
    </p:spTree>
    <p:extLst>
      <p:ext uri="{BB962C8B-B14F-4D97-AF65-F5344CB8AC3E}">
        <p14:creationId xmlns:p14="http://schemas.microsoft.com/office/powerpoint/2010/main" val="6082776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28</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a:tabLst>
                <a:tab pos="895350" algn="l"/>
              </a:tabLst>
            </a:pPr>
            <a:r>
              <a:rPr lang="de-DE" sz="2400" b="1" dirty="0">
                <a:latin typeface="Arial" panose="020B0604020202020204" pitchFamily="34" charset="0"/>
                <a:cs typeface="Arial" panose="020B0604020202020204" pitchFamily="34" charset="0"/>
              </a:rPr>
              <a:t>Am Standort sollen weniger als 3 t Wasserstoff gelagert werden:</a:t>
            </a:r>
            <a:endParaRPr lang="de-DE" sz="16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8" name="Rechteck 7">
            <a:hlinkClick r:id="rId3" action="ppaction://hlinksldjump" highlightClick="1">
              <a:snd r:embed="rId4"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5" action="ppaction://hlinksldjump" highlightClick="1">
              <a:snd r:embed="rId4"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6" name="Rechteck 15">
            <a:extLst>
              <a:ext uri="{FF2B5EF4-FFF2-40B4-BE49-F238E27FC236}">
                <a16:creationId xmlns:a16="http://schemas.microsoft.com/office/drawing/2014/main" id="{B176FDAA-F7A0-4183-B8B9-FCCCAE8F93D6}"/>
              </a:ext>
            </a:extLst>
          </p:cNvPr>
          <p:cNvSpPr/>
          <p:nvPr/>
        </p:nvSpPr>
        <p:spPr>
          <a:xfrm>
            <a:off x="360000" y="1873561"/>
            <a:ext cx="9720000" cy="413718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à"/>
            </a:pPr>
            <a:r>
              <a:rPr lang="de-DE" sz="1600" dirty="0">
                <a:latin typeface="Arial" panose="020B0604020202020204" pitchFamily="34" charset="0"/>
                <a:cs typeface="Arial" panose="020B0604020202020204" pitchFamily="34" charset="0"/>
              </a:rPr>
              <a:t>Keine Genehmigungspflicht nach BImSchG</a:t>
            </a:r>
          </a:p>
          <a:p>
            <a:endParaRPr lang="de-DE"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sz="1600" dirty="0">
                <a:latin typeface="Arial" panose="020B0604020202020204" pitchFamily="34" charset="0"/>
                <a:cs typeface="Arial" panose="020B0604020202020204" pitchFamily="34" charset="0"/>
              </a:rPr>
              <a:t>Keine Einstufung als Störfallanlage</a:t>
            </a:r>
          </a:p>
          <a:p>
            <a:endParaRPr lang="de-DE" sz="1600" dirty="0">
              <a:latin typeface="Arial" panose="020B0604020202020204" pitchFamily="34" charset="0"/>
              <a:cs typeface="Arial" panose="020B0604020202020204" pitchFamily="34" charset="0"/>
            </a:endParaRPr>
          </a:p>
          <a:p>
            <a:pPr marL="269875" indent="-269875">
              <a:buFont typeface="Wingdings" panose="05000000000000000000" pitchFamily="2" charset="2"/>
              <a:buChar char="à"/>
            </a:pPr>
            <a:r>
              <a:rPr lang="de-DE" sz="1600" dirty="0">
                <a:latin typeface="Arial" panose="020B0604020202020204" pitchFamily="34" charset="0"/>
                <a:cs typeface="Arial" panose="020B0604020202020204" pitchFamily="34" charset="0"/>
              </a:rPr>
              <a:t>Keine UVP-Pflichten</a:t>
            </a:r>
          </a:p>
          <a:p>
            <a:endParaRPr lang="de-DE"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sz="1600" b="1" dirty="0">
                <a:latin typeface="Arial" panose="020B0604020202020204" pitchFamily="34" charset="0"/>
                <a:cs typeface="Arial" panose="020B0604020202020204" pitchFamily="34" charset="0"/>
                <a:sym typeface="Wingdings" panose="05000000000000000000" pitchFamily="2" charset="2"/>
              </a:rPr>
              <a:t>Genehmigungspflichten können jedoch aus der Interaktion mit anderen Anlagen resultieren!</a:t>
            </a:r>
            <a:r>
              <a:rPr lang="de-DE" sz="1600" dirty="0">
                <a:latin typeface="Arial" panose="020B0604020202020204" pitchFamily="34" charset="0"/>
                <a:cs typeface="Arial" panose="020B0604020202020204" pitchFamily="34" charset="0"/>
                <a:sym typeface="Wingdings" panose="05000000000000000000" pitchFamily="2" charset="2"/>
              </a:rPr>
              <a:t> (Umfüllprozesse, Nutzungszweige, etc.) Ist der Speicher anlagenzugehörig zu einer bereits nach BImSchG oder BetrSichV genehmigten Anlage, muss die bestehende Genehmigung geändert werden.</a:t>
            </a:r>
          </a:p>
          <a:p>
            <a:endParaRPr lang="de-DE" sz="1600" dirty="0">
              <a:latin typeface="Arial" panose="020B0604020202020204" pitchFamily="34" charset="0"/>
              <a:cs typeface="Arial" panose="020B0604020202020204" pitchFamily="34" charset="0"/>
            </a:endParaRPr>
          </a:p>
          <a:p>
            <a:pPr marL="269875" indent="-269875">
              <a:buFont typeface="Wingdings" panose="05000000000000000000" pitchFamily="2" charset="2"/>
              <a:buChar char="à"/>
            </a:pPr>
            <a:r>
              <a:rPr lang="de-DE" sz="1600" dirty="0">
                <a:latin typeface="Arial" panose="020B0604020202020204" pitchFamily="34" charset="0"/>
                <a:cs typeface="Arial" panose="020B0604020202020204" pitchFamily="34" charset="0"/>
              </a:rPr>
              <a:t>Eine </a:t>
            </a:r>
            <a:r>
              <a:rPr lang="de-DE" sz="1600" b="1" dirty="0">
                <a:latin typeface="Arial" panose="020B0604020202020204" pitchFamily="34" charset="0"/>
                <a:cs typeface="Arial" panose="020B0604020202020204" pitchFamily="34" charset="0"/>
              </a:rPr>
              <a:t>Baugenehmigung</a:t>
            </a:r>
            <a:r>
              <a:rPr lang="de-DE" sz="1600" dirty="0">
                <a:latin typeface="Arial" panose="020B0604020202020204" pitchFamily="34" charset="0"/>
                <a:cs typeface="Arial" panose="020B0604020202020204" pitchFamily="34" charset="0"/>
              </a:rPr>
              <a:t> wird benötigt, wenn das Volumen des Druckbehälters größer ist als:</a:t>
            </a:r>
          </a:p>
          <a:p>
            <a:r>
              <a:rPr lang="de-DE" sz="1600" dirty="0">
                <a:latin typeface="Arial" panose="020B0604020202020204" pitchFamily="34" charset="0"/>
                <a:cs typeface="Arial" panose="020B0604020202020204" pitchFamily="34" charset="0"/>
              </a:rPr>
              <a:t>			- 5 m³ in Rheinland-Pfalz</a:t>
            </a:r>
          </a:p>
          <a:p>
            <a:r>
              <a:rPr lang="de-DE" sz="1600" dirty="0">
                <a:latin typeface="Arial" panose="020B0604020202020204" pitchFamily="34" charset="0"/>
                <a:cs typeface="Arial" panose="020B0604020202020204" pitchFamily="34" charset="0"/>
              </a:rPr>
              <a:t>			- 10 m³ in Brandenburg</a:t>
            </a:r>
          </a:p>
          <a:p>
            <a:r>
              <a:rPr lang="de-DE" sz="1600" dirty="0">
                <a:latin typeface="Arial" panose="020B0604020202020204" pitchFamily="34" charset="0"/>
                <a:cs typeface="Arial" panose="020B0604020202020204" pitchFamily="34" charset="0"/>
              </a:rPr>
              <a:t>			- 6 m³ in den restlichen Bundesländern</a:t>
            </a:r>
          </a:p>
          <a:p>
            <a:endParaRPr lang="de-DE" sz="1600" dirty="0">
              <a:latin typeface="Arial" panose="020B0604020202020204" pitchFamily="34" charset="0"/>
              <a:cs typeface="Arial" panose="020B0604020202020204" pitchFamily="34" charset="0"/>
            </a:endParaRPr>
          </a:p>
          <a:p>
            <a:r>
              <a:rPr lang="de-DE" sz="1600" b="1" dirty="0">
                <a:latin typeface="Arial" panose="020B0604020202020204" pitchFamily="34" charset="0"/>
                <a:cs typeface="Arial" panose="020B0604020202020204" pitchFamily="34" charset="0"/>
                <a:sym typeface="Wingdings" panose="05000000000000000000" pitchFamily="2" charset="2"/>
              </a:rPr>
              <a:t> Sicherheitsvorkehrungen gemäß BetrSichV und GefStoffV sind einzuhalten!</a:t>
            </a:r>
            <a:endParaRPr lang="de-DE" sz="1600" b="1"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5535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29</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Standort sollen zwischen 3 t und 5 t Wasserstoff gelagert werden:</a:t>
            </a:r>
            <a:endParaRPr lang="de-DE" sz="16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8" name="Rechteck 7">
            <a:hlinkClick r:id="rId3" action="ppaction://hlinksldjump" highlightClick="1">
              <a:snd r:embed="rId4"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5" action="ppaction://hlinksldjump" highlightClick="1">
              <a:snd r:embed="rId4"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9" name="Rechteck 8">
            <a:extLst>
              <a:ext uri="{FF2B5EF4-FFF2-40B4-BE49-F238E27FC236}">
                <a16:creationId xmlns:a16="http://schemas.microsoft.com/office/drawing/2014/main" id="{1AC472FC-D47E-4B29-AFDC-7C0BCCB8D3DA}"/>
              </a:ext>
            </a:extLst>
          </p:cNvPr>
          <p:cNvSpPr/>
          <p:nvPr/>
        </p:nvSpPr>
        <p:spPr>
          <a:xfrm>
            <a:off x="360000" y="1993454"/>
            <a:ext cx="9720000" cy="354628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dirty="0">
                <a:latin typeface="Arial" panose="020B0604020202020204" pitchFamily="34" charset="0"/>
                <a:cs typeface="Arial" panose="020B0604020202020204" pitchFamily="34" charset="0"/>
                <a:sym typeface="Wingdings" panose="05000000000000000000" pitchFamily="2" charset="2"/>
              </a:rPr>
              <a:t> </a:t>
            </a:r>
            <a:r>
              <a:rPr lang="de-DE" b="1" u="sng" dirty="0">
                <a:latin typeface="Arial" panose="020B0604020202020204" pitchFamily="34" charset="0"/>
                <a:cs typeface="Arial" panose="020B0604020202020204" pitchFamily="34" charset="0"/>
                <a:sym typeface="Wingdings" panose="05000000000000000000" pitchFamily="2" charset="2"/>
              </a:rPr>
              <a:t>Einfaches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6">
                  <a:snd r:embed="rId4"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Standortbezogene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u="sng" dirty="0">
                <a:latin typeface="Arial" panose="020B0604020202020204" pitchFamily="34" charset="0"/>
                <a:cs typeface="Arial" panose="020B0604020202020204" pitchFamily="34" charset="0"/>
              </a:rPr>
              <a:t>Keine</a:t>
            </a:r>
            <a:r>
              <a:rPr lang="de-DE" dirty="0">
                <a:latin typeface="Arial" panose="020B0604020202020204" pitchFamily="34" charset="0"/>
                <a:cs typeface="Arial" panose="020B0604020202020204" pitchFamily="34" charset="0"/>
              </a:rPr>
              <a:t> Einstufung als Störfallanlage</a:t>
            </a:r>
          </a:p>
          <a:p>
            <a:endParaRPr lang="de-DE"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5EBDD9BF-F068-4FFE-8969-F2C1EAE3C044}"/>
              </a:ext>
            </a:extLst>
          </p:cNvPr>
          <p:cNvSpPr txBox="1"/>
          <p:nvPr/>
        </p:nvSpPr>
        <p:spPr>
          <a:xfrm>
            <a:off x="6182030" y="3705286"/>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1" name="Geschweifte Klammer rechts 10">
            <a:extLst>
              <a:ext uri="{FF2B5EF4-FFF2-40B4-BE49-F238E27FC236}">
                <a16:creationId xmlns:a16="http://schemas.microsoft.com/office/drawing/2014/main" id="{BFBF3894-1ED4-48EF-90A4-2F08D868650A}"/>
              </a:ext>
            </a:extLst>
          </p:cNvPr>
          <p:cNvSpPr/>
          <p:nvPr/>
        </p:nvSpPr>
        <p:spPr>
          <a:xfrm>
            <a:off x="5537517" y="3624580"/>
            <a:ext cx="416243" cy="947420"/>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2" name="Grafik 11" descr="Cursor">
            <a:extLst>
              <a:ext uri="{FF2B5EF4-FFF2-40B4-BE49-F238E27FC236}">
                <a16:creationId xmlns:a16="http://schemas.microsoft.com/office/drawing/2014/main" id="{BF167E5B-F3C0-420C-A54B-4D72EBD040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49479" y="2933599"/>
            <a:ext cx="223576" cy="223576"/>
          </a:xfrm>
          <a:prstGeom prst="rect">
            <a:avLst/>
          </a:prstGeom>
        </p:spPr>
      </p:pic>
    </p:spTree>
    <p:extLst>
      <p:ext uri="{BB962C8B-B14F-4D97-AF65-F5344CB8AC3E}">
        <p14:creationId xmlns:p14="http://schemas.microsoft.com/office/powerpoint/2010/main" val="3626614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E5F3D74-E116-4128-AFCB-E7F9A5082018}"/>
              </a:ext>
            </a:extLst>
          </p:cNvPr>
          <p:cNvSpPr/>
          <p:nvPr/>
        </p:nvSpPr>
        <p:spPr>
          <a:xfrm>
            <a:off x="0" y="360000"/>
            <a:ext cx="12192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9388"/>
            <a:r>
              <a:rPr lang="de-DE" sz="2400" b="1" dirty="0">
                <a:latin typeface="Arial" panose="020B0604020202020204" pitchFamily="34" charset="0"/>
                <a:cs typeface="Arial" panose="020B0604020202020204" pitchFamily="34" charset="0"/>
              </a:rPr>
              <a:t>Welche Anlagen sollen am Standort integriert werden?</a:t>
            </a:r>
          </a:p>
          <a:p>
            <a:pPr marL="179388"/>
            <a:r>
              <a:rPr lang="de-DE" sz="1600" dirty="0">
                <a:latin typeface="Arial" panose="020B0604020202020204" pitchFamily="34" charset="0"/>
                <a:cs typeface="Arial" panose="020B0604020202020204" pitchFamily="34" charset="0"/>
              </a:rPr>
              <a:t>Der Verfahrensleitfaden bezieht sich auf die Planung und die Genehmigung von zusammengehörigen Anlagen</a:t>
            </a:r>
            <a:r>
              <a:rPr lang="de-DE" sz="1600" baseline="30000" dirty="0">
                <a:latin typeface="Arial" panose="020B0604020202020204" pitchFamily="34" charset="0"/>
                <a:cs typeface="Arial" panose="020B0604020202020204" pitchFamily="34" charset="0"/>
              </a:rPr>
              <a:t>1</a:t>
            </a:r>
            <a:r>
              <a:rPr lang="de-DE" sz="1600" dirty="0">
                <a:latin typeface="Arial" panose="020B0604020202020204" pitchFamily="34" charset="0"/>
                <a:cs typeface="Arial" panose="020B0604020202020204" pitchFamily="34" charset="0"/>
              </a:rPr>
              <a:t> an einem spezifischen Standort. Für mehrere Standorte oder nicht zusammengehörige Anlagen ist eine getrennte Durchführung des Verfahrensleitfadens erforderlich.</a:t>
            </a:r>
          </a:p>
        </p:txBody>
      </p:sp>
      <p:sp>
        <p:nvSpPr>
          <p:cNvPr id="5" name="Rechteck 4">
            <a:hlinkClick r:id="rId3" action="ppaction://hlinksldjump" highlightClick="1">
              <a:snd r:embed="rId4" name="arrow.wav"/>
            </a:hlinkClick>
            <a:extLst>
              <a:ext uri="{FF2B5EF4-FFF2-40B4-BE49-F238E27FC236}">
                <a16:creationId xmlns:a16="http://schemas.microsoft.com/office/drawing/2014/main" id="{DD11A0AF-0022-45E3-91A9-92444BCB1C7E}"/>
              </a:ext>
            </a:extLst>
          </p:cNvPr>
          <p:cNvSpPr/>
          <p:nvPr/>
        </p:nvSpPr>
        <p:spPr>
          <a:xfrm>
            <a:off x="300064" y="3064719"/>
            <a:ext cx="8985448" cy="708717"/>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Elektrolyseanlage: </a:t>
            </a:r>
            <a:r>
              <a:rPr lang="de-DE" dirty="0">
                <a:latin typeface="Arial" panose="020B0604020202020204" pitchFamily="34" charset="0"/>
                <a:cs typeface="Arial" panose="020B0604020202020204" pitchFamily="34" charset="0"/>
              </a:rPr>
              <a:t>Der erzeugte Wasserstoff soll für die Belieferung einer 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-Tankstelle oder eines anderen Abnehmers an einem anderen Standort genutzt werden. </a:t>
            </a:r>
            <a:endParaRPr lang="de-DE" dirty="0">
              <a:solidFill>
                <a:srgbClr val="FF0000"/>
              </a:solidFill>
              <a:latin typeface="Arial" panose="020B0604020202020204" pitchFamily="34" charset="0"/>
              <a:cs typeface="Arial" panose="020B0604020202020204" pitchFamily="34" charset="0"/>
            </a:endParaRPr>
          </a:p>
        </p:txBody>
      </p:sp>
      <p:sp>
        <p:nvSpPr>
          <p:cNvPr id="6" name="Rechteck 5">
            <a:hlinkClick r:id="rId5" action="ppaction://hlinksldjump" highlightClick="1">
              <a:snd r:embed="rId4" name="arrow.wav"/>
            </a:hlinkClick>
            <a:extLst>
              <a:ext uri="{FF2B5EF4-FFF2-40B4-BE49-F238E27FC236}">
                <a16:creationId xmlns:a16="http://schemas.microsoft.com/office/drawing/2014/main" id="{105BFEBB-A693-40C9-B3F1-79F7C25CB6AD}"/>
              </a:ext>
            </a:extLst>
          </p:cNvPr>
          <p:cNvSpPr/>
          <p:nvPr/>
        </p:nvSpPr>
        <p:spPr>
          <a:xfrm>
            <a:off x="303139" y="4157462"/>
            <a:ext cx="8985447" cy="708716"/>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H</a:t>
            </a:r>
            <a:r>
              <a:rPr lang="de-DE" b="1" baseline="-25000" dirty="0">
                <a:latin typeface="Arial" panose="020B0604020202020204" pitchFamily="34" charset="0"/>
                <a:cs typeface="Arial" panose="020B0604020202020204" pitchFamily="34" charset="0"/>
              </a:rPr>
              <a:t>2</a:t>
            </a:r>
            <a:r>
              <a:rPr lang="de-DE" b="1" dirty="0">
                <a:latin typeface="Arial" panose="020B0604020202020204" pitchFamily="34" charset="0"/>
                <a:cs typeface="Arial" panose="020B0604020202020204" pitchFamily="34" charset="0"/>
              </a:rPr>
              <a:t>-Liefertankstelle: </a:t>
            </a:r>
            <a:r>
              <a:rPr lang="de-DE" dirty="0">
                <a:latin typeface="Arial" panose="020B0604020202020204" pitchFamily="34" charset="0"/>
                <a:cs typeface="Arial" panose="020B0604020202020204" pitchFamily="34" charset="0"/>
              </a:rPr>
              <a:t>Es soll eine 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-Tankstelle ohne integrierte Elektrolyseanlage am Standort umgesetzt werden.</a:t>
            </a:r>
          </a:p>
        </p:txBody>
      </p:sp>
      <p:sp>
        <p:nvSpPr>
          <p:cNvPr id="7" name="Rechteck 6">
            <a:hlinkClick r:id="rId6" action="ppaction://hlinksldjump" highlightClick="1">
              <a:snd r:embed="rId4" name="arrow.wav"/>
            </a:hlinkClick>
            <a:extLst>
              <a:ext uri="{FF2B5EF4-FFF2-40B4-BE49-F238E27FC236}">
                <a16:creationId xmlns:a16="http://schemas.microsoft.com/office/drawing/2014/main" id="{202776F9-45B9-41B1-86C8-C630ED4022DB}"/>
              </a:ext>
            </a:extLst>
          </p:cNvPr>
          <p:cNvSpPr/>
          <p:nvPr/>
        </p:nvSpPr>
        <p:spPr>
          <a:xfrm>
            <a:off x="300066" y="5250204"/>
            <a:ext cx="8985446" cy="708717"/>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H</a:t>
            </a:r>
            <a:r>
              <a:rPr lang="de-DE" b="1" baseline="-25000" dirty="0">
                <a:latin typeface="Arial" panose="020B0604020202020204" pitchFamily="34" charset="0"/>
                <a:cs typeface="Arial" panose="020B0604020202020204" pitchFamily="34" charset="0"/>
              </a:rPr>
              <a:t>2</a:t>
            </a:r>
            <a:r>
              <a:rPr lang="de-DE" b="1" dirty="0">
                <a:latin typeface="Arial" panose="020B0604020202020204" pitchFamily="34" charset="0"/>
                <a:cs typeface="Arial" panose="020B0604020202020204" pitchFamily="34" charset="0"/>
              </a:rPr>
              <a:t>-Tankstelle mit H</a:t>
            </a:r>
            <a:r>
              <a:rPr lang="de-DE" b="1" baseline="-25000" dirty="0">
                <a:latin typeface="Arial" panose="020B0604020202020204" pitchFamily="34" charset="0"/>
                <a:cs typeface="Arial" panose="020B0604020202020204" pitchFamily="34" charset="0"/>
              </a:rPr>
              <a:t>2</a:t>
            </a:r>
            <a:r>
              <a:rPr lang="de-DE" b="1" dirty="0">
                <a:latin typeface="Arial" panose="020B0604020202020204" pitchFamily="34" charset="0"/>
                <a:cs typeface="Arial" panose="020B0604020202020204" pitchFamily="34" charset="0"/>
              </a:rPr>
              <a:t>-Erzeugung vor Ort: </a:t>
            </a:r>
            <a:r>
              <a:rPr lang="de-DE" dirty="0">
                <a:latin typeface="Arial" panose="020B0604020202020204" pitchFamily="34" charset="0"/>
                <a:cs typeface="Arial" panose="020B0604020202020204" pitchFamily="34" charset="0"/>
              </a:rPr>
              <a:t>Es soll eine 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-Tankstelle mit integrierter Elektrolyseanlage am Standort umgesetzt werden.</a:t>
            </a:r>
          </a:p>
        </p:txBody>
      </p:sp>
      <p:sp>
        <p:nvSpPr>
          <p:cNvPr id="8" name="Rechteck 7">
            <a:hlinkClick r:id="rId7" action="ppaction://hlinksldjump" highlightClick="1">
              <a:snd r:embed="rId4" name="arrow.wav"/>
            </a:hlinkClick>
            <a:extLst>
              <a:ext uri="{FF2B5EF4-FFF2-40B4-BE49-F238E27FC236}">
                <a16:creationId xmlns:a16="http://schemas.microsoft.com/office/drawing/2014/main" id="{2D860507-EEC6-4A4C-8434-A2F6A395C488}"/>
              </a:ext>
            </a:extLst>
          </p:cNvPr>
          <p:cNvSpPr/>
          <p:nvPr/>
        </p:nvSpPr>
        <p:spPr>
          <a:xfrm>
            <a:off x="300066" y="1945644"/>
            <a:ext cx="8985446" cy="708048"/>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H</a:t>
            </a:r>
            <a:r>
              <a:rPr lang="de-DE" b="1" baseline="-25000" dirty="0">
                <a:latin typeface="Arial" panose="020B0604020202020204" pitchFamily="34" charset="0"/>
                <a:cs typeface="Arial" panose="020B0604020202020204" pitchFamily="34" charset="0"/>
              </a:rPr>
              <a:t>2</a:t>
            </a:r>
            <a:r>
              <a:rPr lang="de-DE" b="1" dirty="0">
                <a:latin typeface="Arial" panose="020B0604020202020204" pitchFamily="34" charset="0"/>
                <a:cs typeface="Arial" panose="020B0604020202020204" pitchFamily="34" charset="0"/>
              </a:rPr>
              <a:t>-Speicher: </a:t>
            </a:r>
            <a:r>
              <a:rPr lang="de-DE" dirty="0">
                <a:latin typeface="Arial" panose="020B0604020202020204" pitchFamily="34" charset="0"/>
                <a:cs typeface="Arial" panose="020B0604020202020204" pitchFamily="34" charset="0"/>
              </a:rPr>
              <a:t>Am Standort soll nur ein 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-Speicher integriert werden.</a:t>
            </a:r>
          </a:p>
        </p:txBody>
      </p:sp>
      <p:sp>
        <p:nvSpPr>
          <p:cNvPr id="2" name="Foliennummernplatzhalter 1">
            <a:extLst>
              <a:ext uri="{FF2B5EF4-FFF2-40B4-BE49-F238E27FC236}">
                <a16:creationId xmlns:a16="http://schemas.microsoft.com/office/drawing/2014/main" id="{E3BE88E0-B8C7-427D-A79C-8BA3A647D564}"/>
              </a:ext>
            </a:extLst>
          </p:cNvPr>
          <p:cNvSpPr>
            <a:spLocks noGrp="1"/>
          </p:cNvSpPr>
          <p:nvPr>
            <p:ph type="sldNum" sz="quarter" idx="12"/>
          </p:nvPr>
        </p:nvSpPr>
        <p:spPr/>
        <p:txBody>
          <a:bodyPr/>
          <a:lstStyle/>
          <a:p>
            <a:fld id="{E9E7CC83-3900-4EC9-9960-FB47173819DD}" type="slidenum">
              <a:rPr lang="de-DE" smtClean="0"/>
              <a:t>3</a:t>
            </a:fld>
            <a:endParaRPr lang="de-DE" dirty="0"/>
          </a:p>
        </p:txBody>
      </p:sp>
      <p:pic>
        <p:nvPicPr>
          <p:cNvPr id="14" name="Grafik 13">
            <a:extLst>
              <a:ext uri="{FF2B5EF4-FFF2-40B4-BE49-F238E27FC236}">
                <a16:creationId xmlns:a16="http://schemas.microsoft.com/office/drawing/2014/main" id="{6E507392-F542-448C-9CC1-F53185D50B3A}"/>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9474619" y="3074638"/>
            <a:ext cx="698798" cy="698798"/>
          </a:xfrm>
          <a:prstGeom prst="rect">
            <a:avLst/>
          </a:prstGeom>
        </p:spPr>
      </p:pic>
      <p:pic>
        <p:nvPicPr>
          <p:cNvPr id="23" name="Grafik 22">
            <a:extLst>
              <a:ext uri="{FF2B5EF4-FFF2-40B4-BE49-F238E27FC236}">
                <a16:creationId xmlns:a16="http://schemas.microsoft.com/office/drawing/2014/main" id="{AD50F06F-BED5-4C29-9F35-4E6694CD037B}"/>
              </a:ext>
            </a:extLst>
          </p:cNvPr>
          <p:cNvPicPr>
            <a:picLocks noChangeAspect="1"/>
          </p:cNvPicPr>
          <p:nvPr/>
        </p:nvPicPr>
        <p:blipFill>
          <a:blip r:embed="rId9">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474619" y="4194384"/>
            <a:ext cx="708718" cy="708718"/>
          </a:xfrm>
          <a:prstGeom prst="rect">
            <a:avLst/>
          </a:prstGeom>
        </p:spPr>
      </p:pic>
      <p:pic>
        <p:nvPicPr>
          <p:cNvPr id="27" name="Grafik 26">
            <a:extLst>
              <a:ext uri="{FF2B5EF4-FFF2-40B4-BE49-F238E27FC236}">
                <a16:creationId xmlns:a16="http://schemas.microsoft.com/office/drawing/2014/main" id="{38D5D007-5290-42C4-95D9-C810336594D8}"/>
              </a:ext>
            </a:extLst>
          </p:cNvPr>
          <p:cNvPicPr>
            <a:picLocks noChangeAspect="1"/>
          </p:cNvPicPr>
          <p:nvPr/>
        </p:nvPicPr>
        <p:blipFill>
          <a:blip r:embed="rId10">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9370" y="3078198"/>
            <a:ext cx="695238" cy="695238"/>
          </a:xfrm>
          <a:prstGeom prst="rect">
            <a:avLst/>
          </a:prstGeom>
        </p:spPr>
      </p:pic>
      <p:pic>
        <p:nvPicPr>
          <p:cNvPr id="32" name="Grafik 31">
            <a:extLst>
              <a:ext uri="{FF2B5EF4-FFF2-40B4-BE49-F238E27FC236}">
                <a16:creationId xmlns:a16="http://schemas.microsoft.com/office/drawing/2014/main" id="{8FD053A4-2848-4739-AAC2-36684276931D}"/>
              </a:ext>
            </a:extLst>
          </p:cNvPr>
          <p:cNvPicPr>
            <a:picLocks noChangeAspect="1"/>
          </p:cNvPicPr>
          <p:nvPr/>
        </p:nvPicPr>
        <p:blipFill>
          <a:blip r:embed="rId10">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9370" y="4194384"/>
            <a:ext cx="695238" cy="695238"/>
          </a:xfrm>
          <a:prstGeom prst="rect">
            <a:avLst/>
          </a:prstGeom>
        </p:spPr>
      </p:pic>
      <p:pic>
        <p:nvPicPr>
          <p:cNvPr id="33" name="Grafik 32">
            <a:extLst>
              <a:ext uri="{FF2B5EF4-FFF2-40B4-BE49-F238E27FC236}">
                <a16:creationId xmlns:a16="http://schemas.microsoft.com/office/drawing/2014/main" id="{9683C4C1-1B29-4C33-BDF8-6CF6FE2CD525}"/>
              </a:ext>
            </a:extLst>
          </p:cNvPr>
          <p:cNvPicPr>
            <a:picLocks noChangeAspect="1"/>
          </p:cNvPicPr>
          <p:nvPr/>
        </p:nvPicPr>
        <p:blipFill>
          <a:blip r:embed="rId10">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9478179" y="1958454"/>
            <a:ext cx="695238" cy="695238"/>
          </a:xfrm>
          <a:prstGeom prst="rect">
            <a:avLst/>
          </a:prstGeom>
        </p:spPr>
      </p:pic>
      <p:pic>
        <p:nvPicPr>
          <p:cNvPr id="34" name="Grafik 33">
            <a:extLst>
              <a:ext uri="{FF2B5EF4-FFF2-40B4-BE49-F238E27FC236}">
                <a16:creationId xmlns:a16="http://schemas.microsoft.com/office/drawing/2014/main" id="{5B09F258-EC70-42F6-B2E9-5FF1EBAAE037}"/>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58964" y="5255163"/>
            <a:ext cx="698798" cy="698798"/>
          </a:xfrm>
          <a:prstGeom prst="rect">
            <a:avLst/>
          </a:prstGeom>
        </p:spPr>
      </p:pic>
      <p:pic>
        <p:nvPicPr>
          <p:cNvPr id="35" name="Grafik 34">
            <a:extLst>
              <a:ext uri="{FF2B5EF4-FFF2-40B4-BE49-F238E27FC236}">
                <a16:creationId xmlns:a16="http://schemas.microsoft.com/office/drawing/2014/main" id="{04976686-E5B2-4B55-A759-70628E515FD6}"/>
              </a:ext>
            </a:extLst>
          </p:cNvPr>
          <p:cNvPicPr>
            <a:picLocks noChangeAspect="1"/>
          </p:cNvPicPr>
          <p:nvPr/>
        </p:nvPicPr>
        <p:blipFill>
          <a:blip r:embed="rId9">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474619" y="5237831"/>
            <a:ext cx="708718" cy="708718"/>
          </a:xfrm>
          <a:prstGeom prst="rect">
            <a:avLst/>
          </a:prstGeom>
        </p:spPr>
      </p:pic>
      <p:pic>
        <p:nvPicPr>
          <p:cNvPr id="36" name="Grafik 35">
            <a:extLst>
              <a:ext uri="{FF2B5EF4-FFF2-40B4-BE49-F238E27FC236}">
                <a16:creationId xmlns:a16="http://schemas.microsoft.com/office/drawing/2014/main" id="{C4E7E704-F048-4782-8500-38B69E0F5E26}"/>
              </a:ext>
            </a:extLst>
          </p:cNvPr>
          <p:cNvPicPr>
            <a:picLocks noChangeAspect="1"/>
          </p:cNvPicPr>
          <p:nvPr/>
        </p:nvPicPr>
        <p:blipFill>
          <a:blip r:embed="rId10">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33389" y="5258723"/>
            <a:ext cx="695238" cy="695238"/>
          </a:xfrm>
          <a:prstGeom prst="rect">
            <a:avLst/>
          </a:prstGeom>
        </p:spPr>
      </p:pic>
      <p:sp>
        <p:nvSpPr>
          <p:cNvPr id="16" name="Rechteck 15">
            <a:hlinkClick r:id="rId11" action="ppaction://hlinksldjump" highlightClick="1">
              <a:snd r:embed="rId4" name="arrow.wav"/>
            </a:hlinkClick>
            <a:extLst>
              <a:ext uri="{FF2B5EF4-FFF2-40B4-BE49-F238E27FC236}">
                <a16:creationId xmlns:a16="http://schemas.microsoft.com/office/drawing/2014/main" id="{D197FF2E-F744-44B4-8399-DD1CABD4B9CB}"/>
              </a:ext>
            </a:extLst>
          </p:cNvPr>
          <p:cNvSpPr/>
          <p:nvPr/>
        </p:nvSpPr>
        <p:spPr>
          <a:xfrm>
            <a:off x="300064" y="61328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Tree>
    <p:extLst>
      <p:ext uri="{BB962C8B-B14F-4D97-AF65-F5344CB8AC3E}">
        <p14:creationId xmlns:p14="http://schemas.microsoft.com/office/powerpoint/2010/main" val="39617029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30</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Standort sollen zwischen 5 t und 30 t Wasserstoff gelagert werden:</a:t>
            </a:r>
            <a:endParaRPr lang="de-DE" sz="16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8" name="Rechteck 7">
            <a:hlinkClick r:id="rId3" action="ppaction://hlinksldjump" highlightClick="1">
              <a:snd r:embed="rId4"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5" action="ppaction://hlinksldjump" highlightClick="1">
              <a:snd r:embed="rId4"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9" name="Rechteck 8">
            <a:extLst>
              <a:ext uri="{FF2B5EF4-FFF2-40B4-BE49-F238E27FC236}">
                <a16:creationId xmlns:a16="http://schemas.microsoft.com/office/drawing/2014/main" id="{205C4839-46C1-460C-97AE-5761FD673D9E}"/>
              </a:ext>
            </a:extLst>
          </p:cNvPr>
          <p:cNvSpPr/>
          <p:nvPr/>
        </p:nvSpPr>
        <p:spPr>
          <a:xfrm>
            <a:off x="360000" y="1993455"/>
            <a:ext cx="9720000" cy="376726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u="sng" dirty="0">
                <a:latin typeface="Arial" panose="020B0604020202020204" pitchFamily="34" charset="0"/>
                <a:cs typeface="Arial" panose="020B0604020202020204" pitchFamily="34" charset="0"/>
                <a:sym typeface="Wingdings" panose="05000000000000000000" pitchFamily="2" charset="2"/>
              </a:rPr>
              <a:t> Einfaches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6">
                  <a:snd r:embed="rId4" name="arrow.wav"/>
                  <a:extLst>
                    <a:ext uri="{A12FA001-AC4F-418D-AE19-62706E023703}">
                      <ahyp:hlinkClr xmlns:ahyp="http://schemas.microsoft.com/office/drawing/2018/hyperlinkcolor" val="tx"/>
                    </a:ext>
                  </a:extLst>
                </a:hlinkClick>
              </a:rPr>
              <a:t>9. BImSchV</a:t>
            </a:r>
            <a:endParaRPr lang="de-DE" sz="1400" b="1" i="1" u="sng" dirty="0">
              <a:solidFill>
                <a:schemeClr val="bg1"/>
              </a:solidFill>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Standortbezogene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unteren Klasse</a:t>
            </a:r>
          </a:p>
          <a:p>
            <a:endParaRPr lang="de-DE"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9CBB5201-5C1C-459E-9702-732A6A691348}"/>
              </a:ext>
            </a:extLst>
          </p:cNvPr>
          <p:cNvSpPr txBox="1"/>
          <p:nvPr/>
        </p:nvSpPr>
        <p:spPr>
          <a:xfrm>
            <a:off x="6288818" y="4003182"/>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1" name="Geschweifte Klammer rechts 10">
            <a:extLst>
              <a:ext uri="{FF2B5EF4-FFF2-40B4-BE49-F238E27FC236}">
                <a16:creationId xmlns:a16="http://schemas.microsoft.com/office/drawing/2014/main" id="{1054B846-22C0-4864-9252-867BCB82C47B}"/>
              </a:ext>
            </a:extLst>
          </p:cNvPr>
          <p:cNvSpPr/>
          <p:nvPr/>
        </p:nvSpPr>
        <p:spPr>
          <a:xfrm>
            <a:off x="5679757" y="3618848"/>
            <a:ext cx="416243" cy="1540645"/>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2" name="Grafik 11" descr="Cursor">
            <a:extLst>
              <a:ext uri="{FF2B5EF4-FFF2-40B4-BE49-F238E27FC236}">
                <a16:creationId xmlns:a16="http://schemas.microsoft.com/office/drawing/2014/main" id="{5FE1F891-F5E9-4D8D-BAAD-4CD4F0D70AA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49479" y="2933599"/>
            <a:ext cx="223576" cy="223576"/>
          </a:xfrm>
          <a:prstGeom prst="rect">
            <a:avLst/>
          </a:prstGeom>
        </p:spPr>
      </p:pic>
    </p:spTree>
    <p:extLst>
      <p:ext uri="{BB962C8B-B14F-4D97-AF65-F5344CB8AC3E}">
        <p14:creationId xmlns:p14="http://schemas.microsoft.com/office/powerpoint/2010/main" val="3079692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31</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Standort sollen zwischen 30 t und 50 t Wasserstoff gelagert werden:</a:t>
            </a:r>
            <a:endParaRPr lang="de-DE" sz="16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8" name="Rechteck 7">
            <a:hlinkClick r:id="rId3" action="ppaction://hlinksldjump" highlightClick="1">
              <a:snd r:embed="rId4"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5" action="ppaction://hlinksldjump" highlightClick="1">
              <a:snd r:embed="rId4"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9" name="Rechteck 8">
            <a:extLst>
              <a:ext uri="{FF2B5EF4-FFF2-40B4-BE49-F238E27FC236}">
                <a16:creationId xmlns:a16="http://schemas.microsoft.com/office/drawing/2014/main" id="{6AFD6F74-6927-45A1-841E-43EF3226A648}"/>
              </a:ext>
            </a:extLst>
          </p:cNvPr>
          <p:cNvSpPr/>
          <p:nvPr/>
        </p:nvSpPr>
        <p:spPr>
          <a:xfrm>
            <a:off x="360000" y="1993455"/>
            <a:ext cx="9720000" cy="376726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dirty="0">
                <a:latin typeface="Arial" panose="020B0604020202020204" pitchFamily="34" charset="0"/>
                <a:cs typeface="Arial" panose="020B0604020202020204" pitchFamily="34" charset="0"/>
                <a:sym typeface="Wingdings" panose="05000000000000000000" pitchFamily="2" charset="2"/>
              </a:rPr>
              <a:t> </a:t>
            </a:r>
            <a:r>
              <a:rPr lang="de-DE" b="1" u="sng" dirty="0">
                <a:latin typeface="Arial" panose="020B0604020202020204" pitchFamily="34" charset="0"/>
                <a:cs typeface="Arial" panose="020B0604020202020204" pitchFamily="34" charset="0"/>
                <a:sym typeface="Wingdings" panose="05000000000000000000" pitchFamily="2" charset="2"/>
              </a:rPr>
              <a:t>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6">
                  <a:snd r:embed="rId4"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endParaRPr lang="de-DE" b="1"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Allgemeine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unteren</a:t>
            </a:r>
            <a:r>
              <a:rPr lang="de-DE" dirty="0">
                <a:latin typeface="Arial" panose="020B0604020202020204" pitchFamily="34" charset="0"/>
                <a:cs typeface="Arial" panose="020B0604020202020204" pitchFamily="34" charset="0"/>
              </a:rPr>
              <a:t> Klasse</a:t>
            </a:r>
          </a:p>
          <a:p>
            <a:endParaRPr lang="de-DE"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9E42C398-DA75-4E62-88E7-CD57B3EE66EB}"/>
              </a:ext>
            </a:extLst>
          </p:cNvPr>
          <p:cNvSpPr txBox="1"/>
          <p:nvPr/>
        </p:nvSpPr>
        <p:spPr>
          <a:xfrm>
            <a:off x="6345915" y="3996214"/>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2" name="Geschweifte Klammer rechts 11">
            <a:extLst>
              <a:ext uri="{FF2B5EF4-FFF2-40B4-BE49-F238E27FC236}">
                <a16:creationId xmlns:a16="http://schemas.microsoft.com/office/drawing/2014/main" id="{E3DE2B0A-3F08-456E-930B-AB2947818ED2}"/>
              </a:ext>
            </a:extLst>
          </p:cNvPr>
          <p:cNvSpPr/>
          <p:nvPr/>
        </p:nvSpPr>
        <p:spPr>
          <a:xfrm>
            <a:off x="5679757" y="3611880"/>
            <a:ext cx="416243" cy="1540645"/>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1" name="Grafik 10" descr="Cursor">
            <a:extLst>
              <a:ext uri="{FF2B5EF4-FFF2-40B4-BE49-F238E27FC236}">
                <a16:creationId xmlns:a16="http://schemas.microsoft.com/office/drawing/2014/main" id="{EA120CC2-EB3A-459E-B58C-4E629B048C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49479" y="2933599"/>
            <a:ext cx="223576" cy="223576"/>
          </a:xfrm>
          <a:prstGeom prst="rect">
            <a:avLst/>
          </a:prstGeom>
        </p:spPr>
      </p:pic>
    </p:spTree>
    <p:extLst>
      <p:ext uri="{BB962C8B-B14F-4D97-AF65-F5344CB8AC3E}">
        <p14:creationId xmlns:p14="http://schemas.microsoft.com/office/powerpoint/2010/main" val="743556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32</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Standort sollen zwischen 50 t und 200.000 t Wasserstoff gelagert werden:</a:t>
            </a:r>
            <a:endParaRPr lang="de-DE" sz="16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8" name="Rechteck 7">
            <a:hlinkClick r:id="rId3" action="ppaction://hlinksldjump" highlightClick="1">
              <a:snd r:embed="rId4"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5" action="ppaction://hlinksldjump" highlightClick="1">
              <a:snd r:embed="rId4"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9" name="Rechteck 8">
            <a:extLst>
              <a:ext uri="{FF2B5EF4-FFF2-40B4-BE49-F238E27FC236}">
                <a16:creationId xmlns:a16="http://schemas.microsoft.com/office/drawing/2014/main" id="{CAA02C9B-08BD-4414-8CC4-D2604B382644}"/>
              </a:ext>
            </a:extLst>
          </p:cNvPr>
          <p:cNvSpPr/>
          <p:nvPr/>
        </p:nvSpPr>
        <p:spPr>
          <a:xfrm>
            <a:off x="360000" y="1993455"/>
            <a:ext cx="9720000" cy="376726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u="sng" dirty="0">
                <a:latin typeface="Arial" panose="020B0604020202020204" pitchFamily="34" charset="0"/>
                <a:cs typeface="Arial" panose="020B0604020202020204" pitchFamily="34" charset="0"/>
                <a:sym typeface="Wingdings" panose="05000000000000000000" pitchFamily="2" charset="2"/>
              </a:rPr>
              <a:t> 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6">
                  <a:snd r:embed="rId4"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endParaRPr lang="de-DE" b="1"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Allgemeine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oberen</a:t>
            </a:r>
            <a:r>
              <a:rPr lang="de-DE" dirty="0">
                <a:latin typeface="Arial" panose="020B0604020202020204" pitchFamily="34" charset="0"/>
                <a:cs typeface="Arial" panose="020B0604020202020204" pitchFamily="34" charset="0"/>
              </a:rPr>
              <a:t> Klasse</a:t>
            </a:r>
          </a:p>
          <a:p>
            <a:endParaRPr lang="de-DE"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5FB2E521-7DCE-4102-87E0-840BE20F16C1}"/>
              </a:ext>
            </a:extLst>
          </p:cNvPr>
          <p:cNvSpPr txBox="1"/>
          <p:nvPr/>
        </p:nvSpPr>
        <p:spPr>
          <a:xfrm>
            <a:off x="6428029" y="3953113"/>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2" name="Geschweifte Klammer rechts 11">
            <a:extLst>
              <a:ext uri="{FF2B5EF4-FFF2-40B4-BE49-F238E27FC236}">
                <a16:creationId xmlns:a16="http://schemas.microsoft.com/office/drawing/2014/main" id="{4510178E-260F-41F6-9672-B411295FEFD6}"/>
              </a:ext>
            </a:extLst>
          </p:cNvPr>
          <p:cNvSpPr/>
          <p:nvPr/>
        </p:nvSpPr>
        <p:spPr>
          <a:xfrm>
            <a:off x="5679757" y="3642360"/>
            <a:ext cx="416243" cy="1540645"/>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1" name="Grafik 10" descr="Cursor">
            <a:extLst>
              <a:ext uri="{FF2B5EF4-FFF2-40B4-BE49-F238E27FC236}">
                <a16:creationId xmlns:a16="http://schemas.microsoft.com/office/drawing/2014/main" id="{6BA7A1EB-323A-41D4-92C1-A1EB0531C45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49479" y="2933599"/>
            <a:ext cx="223576" cy="223576"/>
          </a:xfrm>
          <a:prstGeom prst="rect">
            <a:avLst/>
          </a:prstGeom>
        </p:spPr>
      </p:pic>
    </p:spTree>
    <p:extLst>
      <p:ext uri="{BB962C8B-B14F-4D97-AF65-F5344CB8AC3E}">
        <p14:creationId xmlns:p14="http://schemas.microsoft.com/office/powerpoint/2010/main" val="4846587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33</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Standort sollen mindestens 200.000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pic>
        <p:nvPicPr>
          <p:cNvPr id="10" name="Grafik 9">
            <a:extLst>
              <a:ext uri="{FF2B5EF4-FFF2-40B4-BE49-F238E27FC236}">
                <a16:creationId xmlns:a16="http://schemas.microsoft.com/office/drawing/2014/main" id="{CE7E6805-0DDD-4497-B744-18B17E3E01F9}"/>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60000"/>
            <a:ext cx="1331999" cy="1331999"/>
          </a:xfrm>
          <a:prstGeom prst="rect">
            <a:avLst/>
          </a:prstGeom>
        </p:spPr>
      </p:pic>
      <p:sp>
        <p:nvSpPr>
          <p:cNvPr id="12" name="Rechteck 11">
            <a:extLst>
              <a:ext uri="{FF2B5EF4-FFF2-40B4-BE49-F238E27FC236}">
                <a16:creationId xmlns:a16="http://schemas.microsoft.com/office/drawing/2014/main" id="{A2D231C5-DD68-490C-BE15-1D811E4A2BA1}"/>
              </a:ext>
            </a:extLst>
          </p:cNvPr>
          <p:cNvSpPr/>
          <p:nvPr/>
        </p:nvSpPr>
        <p:spPr>
          <a:xfrm>
            <a:off x="360000" y="1993455"/>
            <a:ext cx="9720000" cy="376726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u="sng" dirty="0">
                <a:latin typeface="Arial" panose="020B0604020202020204" pitchFamily="34" charset="0"/>
                <a:cs typeface="Arial" panose="020B0604020202020204" pitchFamily="34" charset="0"/>
                <a:sym typeface="Wingdings" panose="05000000000000000000" pitchFamily="2" charset="2"/>
              </a:rPr>
              <a:t> 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6">
                  <a:snd r:embed="rId3"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vollständige </a:t>
            </a:r>
            <a:r>
              <a:rPr lang="de-DE" dirty="0">
                <a:latin typeface="Arial" panose="020B0604020202020204" pitchFamily="34" charset="0"/>
                <a:cs typeface="Arial" panose="020B0604020202020204" pitchFamily="34" charset="0"/>
              </a:rPr>
              <a:t>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oberen</a:t>
            </a:r>
            <a:r>
              <a:rPr lang="de-DE" dirty="0">
                <a:latin typeface="Arial" panose="020B0604020202020204" pitchFamily="34" charset="0"/>
                <a:cs typeface="Arial" panose="020B0604020202020204" pitchFamily="34" charset="0"/>
              </a:rPr>
              <a:t> Klasse</a:t>
            </a:r>
          </a:p>
          <a:p>
            <a:endParaRPr lang="de-DE"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F046B9AB-194D-41CD-8CB9-C0A0EBF363F8}"/>
              </a:ext>
            </a:extLst>
          </p:cNvPr>
          <p:cNvSpPr txBox="1"/>
          <p:nvPr/>
        </p:nvSpPr>
        <p:spPr>
          <a:xfrm>
            <a:off x="6356911" y="3996215"/>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6" name="Geschweifte Klammer rechts 15">
            <a:extLst>
              <a:ext uri="{FF2B5EF4-FFF2-40B4-BE49-F238E27FC236}">
                <a16:creationId xmlns:a16="http://schemas.microsoft.com/office/drawing/2014/main" id="{932BCC3C-BD47-4527-9FE0-431CEB4B989F}"/>
              </a:ext>
            </a:extLst>
          </p:cNvPr>
          <p:cNvSpPr/>
          <p:nvPr/>
        </p:nvSpPr>
        <p:spPr>
          <a:xfrm>
            <a:off x="5679757" y="3611880"/>
            <a:ext cx="416243" cy="1540645"/>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1" name="Grafik 10" descr="Cursor">
            <a:extLst>
              <a:ext uri="{FF2B5EF4-FFF2-40B4-BE49-F238E27FC236}">
                <a16:creationId xmlns:a16="http://schemas.microsoft.com/office/drawing/2014/main" id="{E08496F0-B7D5-42CD-8402-23793DFCDED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49479" y="2933599"/>
            <a:ext cx="223576" cy="223576"/>
          </a:xfrm>
          <a:prstGeom prst="rect">
            <a:avLst/>
          </a:prstGeom>
        </p:spPr>
      </p:pic>
    </p:spTree>
    <p:extLst>
      <p:ext uri="{BB962C8B-B14F-4D97-AF65-F5344CB8AC3E}">
        <p14:creationId xmlns:p14="http://schemas.microsoft.com/office/powerpoint/2010/main" val="1812876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08F3B2D-7F7E-4739-B146-4545FCAA10CF}"/>
              </a:ext>
            </a:extLst>
          </p:cNvPr>
          <p:cNvSpPr/>
          <p:nvPr/>
        </p:nvSpPr>
        <p:spPr>
          <a:xfrm>
            <a:off x="0" y="360000"/>
            <a:ext cx="10080000" cy="1332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Trifft mindestens eines der folgenden Kriterien für das geplante Vorhaben zu? </a:t>
            </a:r>
          </a:p>
          <a:p>
            <a:endParaRPr lang="de-DE" dirty="0">
              <a:latin typeface="Arial" panose="020B0604020202020204" pitchFamily="34" charset="0"/>
              <a:cs typeface="Arial" panose="020B0604020202020204" pitchFamily="34" charset="0"/>
            </a:endParaRPr>
          </a:p>
        </p:txBody>
      </p:sp>
      <p:sp>
        <p:nvSpPr>
          <p:cNvPr id="2" name="Foliennummernplatzhalter 1">
            <a:extLst>
              <a:ext uri="{FF2B5EF4-FFF2-40B4-BE49-F238E27FC236}">
                <a16:creationId xmlns:a16="http://schemas.microsoft.com/office/drawing/2014/main" id="{36EBF69C-8270-48F9-B65E-AAD6EC7997AC}"/>
              </a:ext>
            </a:extLst>
          </p:cNvPr>
          <p:cNvSpPr>
            <a:spLocks noGrp="1"/>
          </p:cNvSpPr>
          <p:nvPr>
            <p:ph type="sldNum" sz="quarter" idx="12"/>
          </p:nvPr>
        </p:nvSpPr>
        <p:spPr/>
        <p:txBody>
          <a:bodyPr/>
          <a:lstStyle/>
          <a:p>
            <a:fld id="{E9E7CC83-3900-4EC9-9960-FB47173819DD}" type="slidenum">
              <a:rPr lang="de-DE" smtClean="0"/>
              <a:t>34</a:t>
            </a:fld>
            <a:endParaRPr lang="de-DE" dirty="0"/>
          </a:p>
        </p:txBody>
      </p:sp>
      <p:pic>
        <p:nvPicPr>
          <p:cNvPr id="10" name="Grafik 9">
            <a:extLst>
              <a:ext uri="{FF2B5EF4-FFF2-40B4-BE49-F238E27FC236}">
                <a16:creationId xmlns:a16="http://schemas.microsoft.com/office/drawing/2014/main" id="{026936C5-4383-4925-AA2D-D657EDCB869B}"/>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56001" y="360000"/>
            <a:ext cx="1332000" cy="1332000"/>
          </a:xfrm>
          <a:prstGeom prst="rect">
            <a:avLst/>
          </a:prstGeom>
        </p:spPr>
      </p:pic>
      <p:sp>
        <p:nvSpPr>
          <p:cNvPr id="5" name="Rechteck 4">
            <a:hlinkClick r:id="rId3" action="ppaction://hlinksldjump" highlightClick="1">
              <a:snd r:embed="rId4" name="arrow.wav"/>
            </a:hlinkClick>
            <a:extLst>
              <a:ext uri="{FF2B5EF4-FFF2-40B4-BE49-F238E27FC236}">
                <a16:creationId xmlns:a16="http://schemas.microsoft.com/office/drawing/2014/main" id="{60EBC3E5-15D8-45F5-AD9C-D69319F16396}"/>
              </a:ext>
            </a:extLst>
          </p:cNvPr>
          <p:cNvSpPr/>
          <p:nvPr/>
        </p:nvSpPr>
        <p:spPr>
          <a:xfrm>
            <a:off x="7893313" y="5435752"/>
            <a:ext cx="1673723" cy="4577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Nein</a:t>
            </a:r>
          </a:p>
        </p:txBody>
      </p:sp>
      <p:sp>
        <p:nvSpPr>
          <p:cNvPr id="6" name="Rechteck 5">
            <a:hlinkClick r:id="rId5" action="ppaction://hlinksldjump" highlightClick="1">
              <a:snd r:embed="rId4" name="arrow.wav"/>
            </a:hlinkClick>
            <a:extLst>
              <a:ext uri="{FF2B5EF4-FFF2-40B4-BE49-F238E27FC236}">
                <a16:creationId xmlns:a16="http://schemas.microsoft.com/office/drawing/2014/main" id="{CBF0412C-B67C-46FF-B224-7B7DB14F84B1}"/>
              </a:ext>
            </a:extLst>
          </p:cNvPr>
          <p:cNvSpPr/>
          <p:nvPr/>
        </p:nvSpPr>
        <p:spPr>
          <a:xfrm>
            <a:off x="512964" y="5435753"/>
            <a:ext cx="1673722" cy="4577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Ja</a:t>
            </a:r>
          </a:p>
        </p:txBody>
      </p:sp>
      <p:pic>
        <p:nvPicPr>
          <p:cNvPr id="12" name="Grafik 11">
            <a:extLst>
              <a:ext uri="{FF2B5EF4-FFF2-40B4-BE49-F238E27FC236}">
                <a16:creationId xmlns:a16="http://schemas.microsoft.com/office/drawing/2014/main" id="{595283EA-AE2B-498F-8192-1997683D3158}"/>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10541" y="360000"/>
            <a:ext cx="1332000" cy="1332000"/>
          </a:xfrm>
          <a:prstGeom prst="rect">
            <a:avLst/>
          </a:prstGeom>
        </p:spPr>
      </p:pic>
      <p:pic>
        <p:nvPicPr>
          <p:cNvPr id="13" name="Grafik 12">
            <a:extLst>
              <a:ext uri="{FF2B5EF4-FFF2-40B4-BE49-F238E27FC236}">
                <a16:creationId xmlns:a16="http://schemas.microsoft.com/office/drawing/2014/main" id="{43585D08-051C-4C01-8DF6-B7ACEC606B0C}"/>
              </a:ext>
            </a:extLst>
          </p:cNvPr>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56002" y="1792766"/>
            <a:ext cx="1386539" cy="1386539"/>
          </a:xfrm>
          <a:prstGeom prst="rect">
            <a:avLst/>
          </a:prstGeom>
        </p:spPr>
      </p:pic>
      <p:sp>
        <p:nvSpPr>
          <p:cNvPr id="14" name="Rechteck 13">
            <a:extLst>
              <a:ext uri="{FF2B5EF4-FFF2-40B4-BE49-F238E27FC236}">
                <a16:creationId xmlns:a16="http://schemas.microsoft.com/office/drawing/2014/main" id="{E61040D7-938D-48D1-9179-AEBEFA2A5EB4}"/>
              </a:ext>
            </a:extLst>
          </p:cNvPr>
          <p:cNvSpPr/>
          <p:nvPr/>
        </p:nvSpPr>
        <p:spPr>
          <a:xfrm>
            <a:off x="512964" y="2164680"/>
            <a:ext cx="9054072" cy="54860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55600">
              <a:lnSpc>
                <a:spcPct val="150000"/>
              </a:lnSpc>
            </a:pPr>
            <a:r>
              <a:rPr lang="de-DE" sz="1600" dirty="0">
                <a:latin typeface="Arial" panose="020B0604020202020204" pitchFamily="34" charset="0"/>
                <a:cs typeface="Arial" panose="020B0604020202020204" pitchFamily="34" charset="0"/>
              </a:rPr>
              <a:t>Die Elektrolyseanlage soll </a:t>
            </a:r>
            <a:r>
              <a:rPr lang="de-DE" sz="1600" u="sng" dirty="0">
                <a:latin typeface="Arial" panose="020B0604020202020204" pitchFamily="34" charset="0"/>
                <a:cs typeface="Arial" panose="020B0604020202020204" pitchFamily="34" charset="0"/>
              </a:rPr>
              <a:t>kürzer</a:t>
            </a:r>
            <a:r>
              <a:rPr lang="de-DE" sz="1600" dirty="0">
                <a:latin typeface="Arial" panose="020B0604020202020204" pitchFamily="34" charset="0"/>
                <a:cs typeface="Arial" panose="020B0604020202020204" pitchFamily="34" charset="0"/>
              </a:rPr>
              <a:t> als 12 Monate nach der Inbetriebnahme betrieben werden.</a:t>
            </a:r>
          </a:p>
          <a:p>
            <a:pPr marL="355600">
              <a:lnSpc>
                <a:spcPct val="150000"/>
              </a:lnSpc>
            </a:pPr>
            <a:endParaRPr lang="de-DE" sz="1400" dirty="0">
              <a:latin typeface="Arial" panose="020B0604020202020204" pitchFamily="34" charset="0"/>
              <a:cs typeface="Arial" panose="020B0604020202020204" pitchFamily="34" charset="0"/>
            </a:endParaRPr>
          </a:p>
        </p:txBody>
      </p:sp>
      <p:sp>
        <p:nvSpPr>
          <p:cNvPr id="15" name="Rechteck 14">
            <a:extLst>
              <a:ext uri="{FF2B5EF4-FFF2-40B4-BE49-F238E27FC236}">
                <a16:creationId xmlns:a16="http://schemas.microsoft.com/office/drawing/2014/main" id="{5389B32A-1836-40D3-B437-9ABDB4CDB24A}"/>
              </a:ext>
            </a:extLst>
          </p:cNvPr>
          <p:cNvSpPr/>
          <p:nvPr/>
        </p:nvSpPr>
        <p:spPr>
          <a:xfrm>
            <a:off x="512964" y="2911663"/>
            <a:ext cx="9054072" cy="54860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55600">
              <a:lnSpc>
                <a:spcPct val="150000"/>
              </a:lnSpc>
            </a:pPr>
            <a:r>
              <a:rPr lang="de-DE" sz="1600" dirty="0">
                <a:latin typeface="Arial" panose="020B0604020202020204" pitchFamily="34" charset="0"/>
                <a:cs typeface="Arial" panose="020B0604020202020204" pitchFamily="34" charset="0"/>
              </a:rPr>
              <a:t>Es handelt sich um eine </a:t>
            </a:r>
            <a:r>
              <a:rPr lang="de-DE" sz="1600" u="sng" dirty="0">
                <a:latin typeface="Arial" panose="020B0604020202020204" pitchFamily="34" charset="0"/>
                <a:cs typeface="Arial" panose="020B0604020202020204" pitchFamily="34" charset="0"/>
              </a:rPr>
              <a:t>Forschungsanlage</a:t>
            </a:r>
            <a:r>
              <a:rPr lang="de-DE" sz="1600" dirty="0">
                <a:latin typeface="Arial" panose="020B0604020202020204" pitchFamily="34" charset="0"/>
                <a:cs typeface="Arial" panose="020B0604020202020204" pitchFamily="34" charset="0"/>
              </a:rPr>
              <a:t> im Technikums- oder Labormaßstab.</a:t>
            </a:r>
            <a:endParaRPr lang="de-DE" sz="1200" dirty="0">
              <a:latin typeface="Arial" panose="020B0604020202020204" pitchFamily="34" charset="0"/>
              <a:cs typeface="Arial" panose="020B0604020202020204" pitchFamily="34" charset="0"/>
            </a:endParaRPr>
          </a:p>
        </p:txBody>
      </p:sp>
      <p:sp>
        <p:nvSpPr>
          <p:cNvPr id="16" name="Rechteck 15">
            <a:extLst>
              <a:ext uri="{FF2B5EF4-FFF2-40B4-BE49-F238E27FC236}">
                <a16:creationId xmlns:a16="http://schemas.microsoft.com/office/drawing/2014/main" id="{248E5E10-346B-484A-8251-2D82B889F658}"/>
              </a:ext>
            </a:extLst>
          </p:cNvPr>
          <p:cNvSpPr/>
          <p:nvPr/>
        </p:nvSpPr>
        <p:spPr>
          <a:xfrm>
            <a:off x="512964" y="3658646"/>
            <a:ext cx="9054072" cy="143505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55600">
              <a:lnSpc>
                <a:spcPct val="150000"/>
              </a:lnSpc>
            </a:pPr>
            <a:r>
              <a:rPr lang="de-DE" sz="1600" dirty="0">
                <a:latin typeface="Arial" panose="020B0604020202020204" pitchFamily="34" charset="0"/>
                <a:cs typeface="Arial" panose="020B0604020202020204" pitchFamily="34" charset="0"/>
              </a:rPr>
              <a:t>Es handelt sich </a:t>
            </a:r>
            <a:r>
              <a:rPr lang="de-DE" sz="1600" u="sng" dirty="0">
                <a:latin typeface="Arial" panose="020B0604020202020204" pitchFamily="34" charset="0"/>
                <a:cs typeface="Arial" panose="020B0604020202020204" pitchFamily="34" charset="0"/>
              </a:rPr>
              <a:t>nicht</a:t>
            </a:r>
            <a:r>
              <a:rPr lang="de-DE" sz="1600" dirty="0">
                <a:latin typeface="Arial" panose="020B0604020202020204" pitchFamily="34" charset="0"/>
                <a:cs typeface="Arial" panose="020B0604020202020204" pitchFamily="34" charset="0"/>
              </a:rPr>
              <a:t> um eine Anlage im „industriellen Umfang“</a:t>
            </a:r>
            <a:r>
              <a:rPr lang="de-DE" baseline="-25000" dirty="0">
                <a:latin typeface="Arial" panose="020B0604020202020204" pitchFamily="34" charset="0"/>
                <a:cs typeface="Arial" panose="020B0604020202020204" pitchFamily="34" charset="0"/>
              </a:rPr>
              <a:t>.</a:t>
            </a:r>
          </a:p>
          <a:p>
            <a:pPr marL="355600">
              <a:lnSpc>
                <a:spcPct val="150000"/>
              </a:lnSpc>
            </a:pPr>
            <a:r>
              <a:rPr lang="de-DE" sz="2000" baseline="-25000" dirty="0">
                <a:latin typeface="Arial" panose="020B0604020202020204" pitchFamily="34" charset="0"/>
                <a:cs typeface="Arial" panose="020B0604020202020204" pitchFamily="34" charset="0"/>
              </a:rPr>
              <a:t>Der Terminus „industrieller Umfang“ ist bislang nicht definiert, es existieren derzeit keine offiziellen Mengen- oder Leistungsschwellen. Eine Rücksprache mit der zuständigen Behörde (Umweltschutzämter, Gewerbeaufsicht) ist daher sinnvoll.</a:t>
            </a:r>
          </a:p>
          <a:p>
            <a:pPr marL="355600">
              <a:lnSpc>
                <a:spcPct val="150000"/>
              </a:lnSpc>
            </a:pPr>
            <a:endParaRPr lang="de-DE" sz="1400" dirty="0">
              <a:latin typeface="Arial" panose="020B0604020202020204" pitchFamily="34" charset="0"/>
              <a:cs typeface="Arial" panose="020B0604020202020204" pitchFamily="34" charset="0"/>
            </a:endParaRPr>
          </a:p>
        </p:txBody>
      </p:sp>
      <p:sp>
        <p:nvSpPr>
          <p:cNvPr id="17" name="Rechteck 16">
            <a:hlinkClick r:id="rId7" action="ppaction://hlinksldjump" highlightClick="1">
              <a:snd r:embed="rId4" name="arrow.wav"/>
            </a:hlinkClick>
            <a:extLst>
              <a:ext uri="{FF2B5EF4-FFF2-40B4-BE49-F238E27FC236}">
                <a16:creationId xmlns:a16="http://schemas.microsoft.com/office/drawing/2014/main" id="{DFB640C8-F2B3-4D17-AC1D-752B9D9D1DDB}"/>
              </a:ext>
            </a:extLst>
          </p:cNvPr>
          <p:cNvSpPr/>
          <p:nvPr/>
        </p:nvSpPr>
        <p:spPr>
          <a:xfrm>
            <a:off x="512963" y="6040210"/>
            <a:ext cx="1673721" cy="4577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Tree>
    <p:extLst>
      <p:ext uri="{BB962C8B-B14F-4D97-AF65-F5344CB8AC3E}">
        <p14:creationId xmlns:p14="http://schemas.microsoft.com/office/powerpoint/2010/main" val="32989260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08F3B2D-7F7E-4739-B146-4545FCAA10CF}"/>
              </a:ext>
            </a:extLst>
          </p:cNvPr>
          <p:cNvSpPr/>
          <p:nvPr/>
        </p:nvSpPr>
        <p:spPr>
          <a:xfrm>
            <a:off x="0" y="360000"/>
            <a:ext cx="10080000" cy="1332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Genehmigungsbedürftigkeit der Elektrolyseanlage </a:t>
            </a:r>
          </a:p>
          <a:p>
            <a:endParaRPr lang="de-DE" dirty="0">
              <a:latin typeface="Arial" panose="020B0604020202020204" pitchFamily="34" charset="0"/>
              <a:cs typeface="Arial" panose="020B0604020202020204" pitchFamily="34" charset="0"/>
            </a:endParaRPr>
          </a:p>
        </p:txBody>
      </p:sp>
      <p:sp>
        <p:nvSpPr>
          <p:cNvPr id="2" name="Foliennummernplatzhalter 1">
            <a:extLst>
              <a:ext uri="{FF2B5EF4-FFF2-40B4-BE49-F238E27FC236}">
                <a16:creationId xmlns:a16="http://schemas.microsoft.com/office/drawing/2014/main" id="{36EBF69C-8270-48F9-B65E-AAD6EC7997AC}"/>
              </a:ext>
            </a:extLst>
          </p:cNvPr>
          <p:cNvSpPr>
            <a:spLocks noGrp="1"/>
          </p:cNvSpPr>
          <p:nvPr>
            <p:ph type="sldNum" sz="quarter" idx="12"/>
          </p:nvPr>
        </p:nvSpPr>
        <p:spPr/>
        <p:txBody>
          <a:bodyPr/>
          <a:lstStyle/>
          <a:p>
            <a:fld id="{E9E7CC83-3900-4EC9-9960-FB47173819DD}" type="slidenum">
              <a:rPr lang="de-DE" smtClean="0"/>
              <a:t>35</a:t>
            </a:fld>
            <a:endParaRPr lang="de-DE" dirty="0"/>
          </a:p>
        </p:txBody>
      </p:sp>
      <p:sp>
        <p:nvSpPr>
          <p:cNvPr id="7" name="Rechteck 6">
            <a:hlinkClick r:id="rId2" action="ppaction://hlinksldjump" highlightClick="1">
              <a:snd r:embed="rId3" name="arrow.wav"/>
            </a:hlinkClick>
            <a:extLst>
              <a:ext uri="{FF2B5EF4-FFF2-40B4-BE49-F238E27FC236}">
                <a16:creationId xmlns:a16="http://schemas.microsoft.com/office/drawing/2014/main" id="{5A95BE3C-6BE9-427F-8D65-CD8AE6D35474}"/>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8" name="Rechteck 7">
            <a:hlinkClick r:id="rId4" action="ppaction://hlinksldjump" highlightClick="1">
              <a:snd r:embed="rId3" name="arrow.wav"/>
            </a:hlinkClick>
            <a:extLst>
              <a:ext uri="{FF2B5EF4-FFF2-40B4-BE49-F238E27FC236}">
                <a16:creationId xmlns:a16="http://schemas.microsoft.com/office/drawing/2014/main" id="{3109FCF1-758C-4FE7-837D-C0862D86DBA9}"/>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4" name="Rechteck 13">
            <a:extLst>
              <a:ext uri="{FF2B5EF4-FFF2-40B4-BE49-F238E27FC236}">
                <a16:creationId xmlns:a16="http://schemas.microsoft.com/office/drawing/2014/main" id="{6DF45CB3-C66C-40B2-B24D-60AE56062BC2}"/>
              </a:ext>
            </a:extLst>
          </p:cNvPr>
          <p:cNvSpPr/>
          <p:nvPr/>
        </p:nvSpPr>
        <p:spPr>
          <a:xfrm>
            <a:off x="360000" y="1896177"/>
            <a:ext cx="9720000" cy="4173883"/>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u="sng" dirty="0">
                <a:latin typeface="Arial" panose="020B0604020202020204" pitchFamily="34" charset="0"/>
                <a:cs typeface="Arial" panose="020B0604020202020204" pitchFamily="34" charset="0"/>
                <a:sym typeface="Wingdings" panose="05000000000000000000" pitchFamily="2" charset="2"/>
              </a:rPr>
              <a:t> 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5">
                  <a:snd r:embed="rId3"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à"/>
            </a:pPr>
            <a:r>
              <a:rPr lang="de-DE" dirty="0">
                <a:solidFill>
                  <a:prstClr val="white"/>
                </a:solidFill>
                <a:latin typeface="Arial" panose="020B0604020202020204" pitchFamily="34" charset="0"/>
                <a:cs typeface="Arial" panose="020B0604020202020204" pitchFamily="34" charset="0"/>
              </a:rPr>
              <a:t> Erlaubnisverfahren nach BetrSichV </a:t>
            </a:r>
          </a:p>
          <a:p>
            <a:pPr lvl="0"/>
            <a:r>
              <a:rPr lang="de-DE" sz="1100" dirty="0">
                <a:solidFill>
                  <a:prstClr val="white"/>
                </a:solidFill>
                <a:latin typeface="Arial" panose="020B0604020202020204" pitchFamily="34" charset="0"/>
                <a:cs typeface="Arial" panose="020B0604020202020204" pitchFamily="34" charset="0"/>
              </a:rPr>
              <a:t>           (wenn ortsbewegliche Behälter mit einem H</a:t>
            </a:r>
            <a:r>
              <a:rPr lang="de-DE" sz="1100" baseline="-25000" dirty="0">
                <a:solidFill>
                  <a:prstClr val="white"/>
                </a:solidFill>
                <a:latin typeface="Arial" panose="020B0604020202020204" pitchFamily="34" charset="0"/>
                <a:cs typeface="Arial" panose="020B0604020202020204" pitchFamily="34" charset="0"/>
              </a:rPr>
              <a:t>2</a:t>
            </a:r>
            <a:r>
              <a:rPr lang="de-DE" sz="1100" dirty="0">
                <a:solidFill>
                  <a:prstClr val="white"/>
                </a:solidFill>
                <a:latin typeface="Arial" panose="020B0604020202020204" pitchFamily="34" charset="0"/>
                <a:cs typeface="Arial" panose="020B0604020202020204" pitchFamily="34" charset="0"/>
              </a:rPr>
              <a:t>-Massestrom </a:t>
            </a:r>
          </a:p>
          <a:p>
            <a:pPr lvl="0"/>
            <a:r>
              <a:rPr lang="de-DE" sz="1100" dirty="0">
                <a:solidFill>
                  <a:prstClr val="white"/>
                </a:solidFill>
                <a:latin typeface="Arial" panose="020B0604020202020204" pitchFamily="34" charset="0"/>
                <a:cs typeface="Arial" panose="020B0604020202020204" pitchFamily="34" charset="0"/>
              </a:rPr>
              <a:t>           von mindestens 10 kg/h befüllt werden)</a:t>
            </a:r>
            <a:endParaRPr lang="de-DE" dirty="0">
              <a:latin typeface="Arial" panose="020B0604020202020204" pitchFamily="34" charset="0"/>
              <a:cs typeface="Arial" panose="020B0604020202020204" pitchFamily="34" charset="0"/>
            </a:endParaRPr>
          </a:p>
          <a:p>
            <a:pPr marL="285750" indent="-285750">
              <a:spcBef>
                <a:spcPts val="600"/>
              </a:spcBef>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Allgemeine</a:t>
            </a:r>
            <a:r>
              <a:rPr lang="de-DE" dirty="0">
                <a:latin typeface="Arial" panose="020B0604020202020204" pitchFamily="34" charset="0"/>
                <a:cs typeface="Arial" panose="020B0604020202020204" pitchFamily="34" charset="0"/>
              </a:rPr>
              <a:t> Vorprüfung zur UVP-Pflicht</a:t>
            </a:r>
          </a:p>
          <a:p>
            <a:pPr marL="285750" indent="-285750">
              <a:spcBef>
                <a:spcPts val="600"/>
              </a:spcBef>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spcBef>
                <a:spcPts val="600"/>
              </a:spcBef>
              <a:buFont typeface="Wingdings" panose="05000000000000000000" pitchFamily="2" charset="2"/>
              <a:buChar char="à"/>
            </a:pPr>
            <a:r>
              <a:rPr lang="de-DE" dirty="0">
                <a:latin typeface="Arial" panose="020B0604020202020204" pitchFamily="34" charset="0"/>
                <a:cs typeface="Arial" panose="020B0604020202020204" pitchFamily="34" charset="0"/>
              </a:rPr>
              <a:t> Einstufung als Störfallanlage</a:t>
            </a:r>
          </a:p>
          <a:p>
            <a:r>
              <a:rPr lang="de-DE" dirty="0">
                <a:latin typeface="Arial" panose="020B0604020202020204" pitchFamily="34" charset="0"/>
                <a:cs typeface="Arial" panose="020B0604020202020204" pitchFamily="34" charset="0"/>
              </a:rPr>
              <a:t>      </a:t>
            </a:r>
            <a:r>
              <a:rPr lang="de-DE" sz="1200" dirty="0">
                <a:latin typeface="Arial" panose="020B0604020202020204" pitchFamily="34" charset="0"/>
                <a:cs typeface="Arial" panose="020B0604020202020204" pitchFamily="34" charset="0"/>
              </a:rPr>
              <a:t>(</a:t>
            </a:r>
            <a:r>
              <a:rPr lang="de-DE" sz="1100" dirty="0">
                <a:latin typeface="Arial" panose="020B0604020202020204" pitchFamily="34" charset="0"/>
                <a:cs typeface="Arial" panose="020B0604020202020204" pitchFamily="34" charset="0"/>
              </a:rPr>
              <a:t>untere Klasse ab 5 t H</a:t>
            </a:r>
            <a:r>
              <a:rPr lang="de-DE" sz="1100" baseline="-25000" dirty="0">
                <a:latin typeface="Arial" panose="020B0604020202020204" pitchFamily="34" charset="0"/>
                <a:cs typeface="Arial" panose="020B0604020202020204" pitchFamily="34" charset="0"/>
              </a:rPr>
              <a:t>2</a:t>
            </a:r>
            <a:r>
              <a:rPr lang="de-DE" sz="1100" dirty="0">
                <a:latin typeface="Arial" panose="020B0604020202020204" pitchFamily="34" charset="0"/>
                <a:cs typeface="Arial" panose="020B0604020202020204" pitchFamily="34" charset="0"/>
              </a:rPr>
              <a:t>, obere Klasse ab 50 t H</a:t>
            </a:r>
            <a:r>
              <a:rPr lang="de-DE" sz="1100" baseline="-25000" dirty="0">
                <a:latin typeface="Arial" panose="020B0604020202020204" pitchFamily="34" charset="0"/>
                <a:cs typeface="Arial" panose="020B0604020202020204" pitchFamily="34" charset="0"/>
              </a:rPr>
              <a:t>2</a:t>
            </a:r>
            <a:r>
              <a:rPr lang="de-DE" sz="1100" dirty="0">
                <a:latin typeface="Arial" panose="020B0604020202020204" pitchFamily="34" charset="0"/>
                <a:cs typeface="Arial" panose="020B0604020202020204" pitchFamily="34" charset="0"/>
              </a:rPr>
              <a:t>)</a:t>
            </a:r>
            <a:endParaRPr lang="de-DE" baseline="-25000" dirty="0">
              <a:latin typeface="Arial" panose="020B0604020202020204" pitchFamily="34" charset="0"/>
              <a:cs typeface="Arial" panose="020B0604020202020204" pitchFamily="34" charset="0"/>
            </a:endParaRPr>
          </a:p>
          <a:p>
            <a:pPr marL="285750" indent="-285750">
              <a:spcBef>
                <a:spcPts val="1200"/>
              </a:spcBef>
              <a:buFont typeface="Wingdings" panose="05000000000000000000" pitchFamily="2" charset="2"/>
              <a:buChar char="à"/>
            </a:pPr>
            <a:r>
              <a:rPr lang="de-DE" dirty="0">
                <a:latin typeface="Arial" panose="020B0604020202020204" pitchFamily="34" charset="0"/>
                <a:cs typeface="Arial" panose="020B0604020202020204" pitchFamily="34" charset="0"/>
              </a:rPr>
              <a:t> Einstufung als Industrie-Emissionsanlage </a:t>
            </a:r>
          </a:p>
          <a:p>
            <a:endParaRPr lang="de-DE" dirty="0">
              <a:latin typeface="Arial" panose="020B0604020202020204" pitchFamily="34" charset="0"/>
              <a:cs typeface="Arial" panose="020B0604020202020204" pitchFamily="34" charset="0"/>
            </a:endParaRPr>
          </a:p>
        </p:txBody>
      </p:sp>
      <p:sp>
        <p:nvSpPr>
          <p:cNvPr id="15" name="Textfeld 14">
            <a:extLst>
              <a:ext uri="{FF2B5EF4-FFF2-40B4-BE49-F238E27FC236}">
                <a16:creationId xmlns:a16="http://schemas.microsoft.com/office/drawing/2014/main" id="{EC0F9C8F-4DF6-4295-A30F-F275B1A08BDC}"/>
              </a:ext>
            </a:extLst>
          </p:cNvPr>
          <p:cNvSpPr txBox="1"/>
          <p:nvPr/>
        </p:nvSpPr>
        <p:spPr>
          <a:xfrm>
            <a:off x="6483587" y="4233822"/>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6" name="Geschweifte Klammer rechts 15">
            <a:extLst>
              <a:ext uri="{FF2B5EF4-FFF2-40B4-BE49-F238E27FC236}">
                <a16:creationId xmlns:a16="http://schemas.microsoft.com/office/drawing/2014/main" id="{52E7277B-CA85-42F0-B54A-569410EC33C3}"/>
              </a:ext>
            </a:extLst>
          </p:cNvPr>
          <p:cNvSpPr/>
          <p:nvPr/>
        </p:nvSpPr>
        <p:spPr>
          <a:xfrm>
            <a:off x="5790872" y="3317132"/>
            <a:ext cx="416243" cy="2597285"/>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7" name="Grafik 16" descr="Cursor">
            <a:extLst>
              <a:ext uri="{FF2B5EF4-FFF2-40B4-BE49-F238E27FC236}">
                <a16:creationId xmlns:a16="http://schemas.microsoft.com/office/drawing/2014/main" id="{D9434522-245E-4221-8F6C-B76E921A525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85735" y="2841424"/>
            <a:ext cx="223576" cy="223576"/>
          </a:xfrm>
          <a:prstGeom prst="rect">
            <a:avLst/>
          </a:prstGeom>
        </p:spPr>
      </p:pic>
      <p:pic>
        <p:nvPicPr>
          <p:cNvPr id="18" name="Grafik 17">
            <a:extLst>
              <a:ext uri="{FF2B5EF4-FFF2-40B4-BE49-F238E27FC236}">
                <a16:creationId xmlns:a16="http://schemas.microsoft.com/office/drawing/2014/main" id="{E6F0737D-2210-4340-9317-3E1415D5CE2F}"/>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10541" y="360000"/>
            <a:ext cx="1332000" cy="1332000"/>
          </a:xfrm>
          <a:prstGeom prst="rect">
            <a:avLst/>
          </a:prstGeom>
        </p:spPr>
      </p:pic>
      <p:pic>
        <p:nvPicPr>
          <p:cNvPr id="19" name="Grafik 18">
            <a:extLst>
              <a:ext uri="{FF2B5EF4-FFF2-40B4-BE49-F238E27FC236}">
                <a16:creationId xmlns:a16="http://schemas.microsoft.com/office/drawing/2014/main" id="{3E3D5E3B-8C7E-424D-9B96-4E39B7307B7D}"/>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410542" y="1847306"/>
            <a:ext cx="1331999" cy="1331999"/>
          </a:xfrm>
          <a:prstGeom prst="rect">
            <a:avLst/>
          </a:prstGeom>
        </p:spPr>
      </p:pic>
    </p:spTree>
    <p:extLst>
      <p:ext uri="{BB962C8B-B14F-4D97-AF65-F5344CB8AC3E}">
        <p14:creationId xmlns:p14="http://schemas.microsoft.com/office/powerpoint/2010/main" val="84280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36</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22377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a:r>
              <a:rPr lang="de-DE" sz="2400" b="1" dirty="0">
                <a:latin typeface="Arial" panose="020B0604020202020204" pitchFamily="34" charset="0"/>
                <a:cs typeface="Arial" panose="020B0604020202020204" pitchFamily="34" charset="0"/>
              </a:rPr>
              <a:t>Welche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-Menge soll am Elektrolysestandort vorgehalten werden?</a:t>
            </a:r>
          </a:p>
          <a:p>
            <a:pPr marL="174625"/>
            <a:endParaRPr lang="de-DE" sz="600" b="1" dirty="0">
              <a:latin typeface="Arial" panose="020B0604020202020204" pitchFamily="34" charset="0"/>
              <a:cs typeface="Arial" panose="020B0604020202020204" pitchFamily="34" charset="0"/>
            </a:endParaRPr>
          </a:p>
          <a:p>
            <a:pPr marL="174625"/>
            <a:r>
              <a:rPr lang="de-DE" sz="1600" dirty="0">
                <a:latin typeface="Arial" panose="020B0604020202020204" pitchFamily="34" charset="0"/>
                <a:cs typeface="Arial" panose="020B0604020202020204" pitchFamily="34" charset="0"/>
              </a:rPr>
              <a:t>Die Genehmigung des Elektrolysestandortes hängt von der vorgehaltenen H</a:t>
            </a:r>
            <a:r>
              <a:rPr lang="de-DE" sz="1600" baseline="-25000" dirty="0">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-Menge (x) ab. Außerdem kann eine Einstufung als Störfallanlage erfolgen und die Pflicht zur Durchführung einer UVP-Prüfung vorliegen.</a:t>
            </a: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9" name="Rechteck 8">
            <a:hlinkClick r:id="rId4" action="ppaction://hlinksldjump" highlightClick="1">
              <a:snd r:embed="rId3" name="arrow.wav"/>
            </a:hlinkClick>
            <a:extLst>
              <a:ext uri="{FF2B5EF4-FFF2-40B4-BE49-F238E27FC236}">
                <a16:creationId xmlns:a16="http://schemas.microsoft.com/office/drawing/2014/main" id="{4A4E9543-A885-4615-8F38-2F619CE0E88C}"/>
              </a:ext>
            </a:extLst>
          </p:cNvPr>
          <p:cNvSpPr/>
          <p:nvPr/>
        </p:nvSpPr>
        <p:spPr>
          <a:xfrm>
            <a:off x="360000" y="1909200"/>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x &lt; 3 t  </a:t>
            </a:r>
          </a:p>
        </p:txBody>
      </p:sp>
      <p:sp>
        <p:nvSpPr>
          <p:cNvPr id="12" name="Rechteck 11">
            <a:hlinkClick r:id="rId5" action="ppaction://hlinksldjump" highlightClick="1">
              <a:snd r:embed="rId3" name="arrow.wav"/>
            </a:hlinkClick>
            <a:extLst>
              <a:ext uri="{FF2B5EF4-FFF2-40B4-BE49-F238E27FC236}">
                <a16:creationId xmlns:a16="http://schemas.microsoft.com/office/drawing/2014/main" id="{7F08C079-D017-4449-8365-588DE9774754}"/>
              </a:ext>
            </a:extLst>
          </p:cNvPr>
          <p:cNvSpPr/>
          <p:nvPr/>
        </p:nvSpPr>
        <p:spPr>
          <a:xfrm>
            <a:off x="360000" y="2599731"/>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3 t ≤ x &lt; 5 t </a:t>
            </a:r>
          </a:p>
        </p:txBody>
      </p:sp>
      <p:sp>
        <p:nvSpPr>
          <p:cNvPr id="13" name="Rechteck 12">
            <a:hlinkClick r:id="rId6" action="ppaction://hlinksldjump" highlightClick="1">
              <a:snd r:embed="rId3" name="arrow.wav"/>
            </a:hlinkClick>
            <a:extLst>
              <a:ext uri="{FF2B5EF4-FFF2-40B4-BE49-F238E27FC236}">
                <a16:creationId xmlns:a16="http://schemas.microsoft.com/office/drawing/2014/main" id="{B4DBA481-AA90-44E0-9EF7-4FE71808E1A1}"/>
              </a:ext>
            </a:extLst>
          </p:cNvPr>
          <p:cNvSpPr/>
          <p:nvPr/>
        </p:nvSpPr>
        <p:spPr>
          <a:xfrm>
            <a:off x="360000" y="3290262"/>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 5 t ≤ x &lt; 30 t </a:t>
            </a:r>
          </a:p>
        </p:txBody>
      </p:sp>
      <p:sp>
        <p:nvSpPr>
          <p:cNvPr id="14" name="Rechteck 13">
            <a:hlinkClick r:id="rId7" action="ppaction://hlinksldjump" highlightClick="1">
              <a:snd r:embed="rId3" name="arrow.wav"/>
            </a:hlinkClick>
            <a:extLst>
              <a:ext uri="{FF2B5EF4-FFF2-40B4-BE49-F238E27FC236}">
                <a16:creationId xmlns:a16="http://schemas.microsoft.com/office/drawing/2014/main" id="{C64828A5-99B7-4260-A2CA-2EA12615D6F0}"/>
              </a:ext>
            </a:extLst>
          </p:cNvPr>
          <p:cNvSpPr/>
          <p:nvPr/>
        </p:nvSpPr>
        <p:spPr>
          <a:xfrm>
            <a:off x="360000" y="3980793"/>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30 t ≤ x &lt; 50 t</a:t>
            </a:r>
          </a:p>
        </p:txBody>
      </p:sp>
      <p:sp>
        <p:nvSpPr>
          <p:cNvPr id="11" name="Rechteck 10">
            <a:hlinkClick r:id="rId8" action="ppaction://hlinksldjump" highlightClick="1">
              <a:snd r:embed="rId3" name="arrow.wav"/>
            </a:hlinkClick>
            <a:extLst>
              <a:ext uri="{FF2B5EF4-FFF2-40B4-BE49-F238E27FC236}">
                <a16:creationId xmlns:a16="http://schemas.microsoft.com/office/drawing/2014/main" id="{F24BAFE3-B4E3-4E70-B6A9-B4BCB1C929B7}"/>
              </a:ext>
            </a:extLst>
          </p:cNvPr>
          <p:cNvSpPr/>
          <p:nvPr/>
        </p:nvSpPr>
        <p:spPr>
          <a:xfrm>
            <a:off x="360000" y="4671324"/>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50 t ≤  x &lt; 200.000 t</a:t>
            </a:r>
          </a:p>
        </p:txBody>
      </p:sp>
      <p:sp>
        <p:nvSpPr>
          <p:cNvPr id="15" name="Rechteck 14">
            <a:extLst>
              <a:ext uri="{FF2B5EF4-FFF2-40B4-BE49-F238E27FC236}">
                <a16:creationId xmlns:a16="http://schemas.microsoft.com/office/drawing/2014/main" id="{9AE43324-7F73-419B-88FC-0202C8766207}"/>
              </a:ext>
            </a:extLst>
          </p:cNvPr>
          <p:cNvSpPr/>
          <p:nvPr/>
        </p:nvSpPr>
        <p:spPr>
          <a:xfrm>
            <a:off x="7482714" y="2105517"/>
            <a:ext cx="2597286" cy="3654178"/>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Die Grenzwerte beziehen sich auf die gesamte am Standort vorhandene </a:t>
            </a:r>
          </a:p>
          <a:p>
            <a:r>
              <a:rPr lang="de-DE" sz="1600" b="1" dirty="0">
                <a:latin typeface="Arial" panose="020B0604020202020204" pitchFamily="34" charset="0"/>
                <a:cs typeface="Arial" panose="020B0604020202020204" pitchFamily="34" charset="0"/>
              </a:rPr>
              <a:t>H</a:t>
            </a:r>
            <a:r>
              <a:rPr lang="de-DE" sz="1600" b="1" baseline="-25000" dirty="0">
                <a:latin typeface="Arial" panose="020B0604020202020204" pitchFamily="34" charset="0"/>
                <a:cs typeface="Arial" panose="020B0604020202020204" pitchFamily="34" charset="0"/>
              </a:rPr>
              <a:t>2</a:t>
            </a:r>
            <a:r>
              <a:rPr lang="de-DE" sz="1600" b="1" dirty="0">
                <a:latin typeface="Arial" panose="020B0604020202020204" pitchFamily="34" charset="0"/>
                <a:cs typeface="Arial" panose="020B0604020202020204" pitchFamily="34" charset="0"/>
              </a:rPr>
              <a:t>-Menge!</a:t>
            </a:r>
          </a:p>
          <a:p>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Neben dem Wasserstoff in den Lagerbehältern ist der vorhandene Wasserstoff in Rohrleitungen, Verdichtern und sonstigen Anlagen mit zu berücksichtigen.</a:t>
            </a:r>
          </a:p>
        </p:txBody>
      </p:sp>
      <p:sp>
        <p:nvSpPr>
          <p:cNvPr id="17" name="Rechteck 16">
            <a:hlinkClick r:id="rId9" action="ppaction://hlinksldjump" highlightClick="1">
              <a:snd r:embed="rId3" name="arrow.wav"/>
            </a:hlinkClick>
            <a:extLst>
              <a:ext uri="{FF2B5EF4-FFF2-40B4-BE49-F238E27FC236}">
                <a16:creationId xmlns:a16="http://schemas.microsoft.com/office/drawing/2014/main" id="{08AFAB95-9F09-4405-895F-B9CD71F9BE16}"/>
              </a:ext>
            </a:extLst>
          </p:cNvPr>
          <p:cNvSpPr/>
          <p:nvPr/>
        </p:nvSpPr>
        <p:spPr>
          <a:xfrm>
            <a:off x="360000" y="5361855"/>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 ≥ 200.000 t</a:t>
            </a:r>
          </a:p>
        </p:txBody>
      </p:sp>
      <p:pic>
        <p:nvPicPr>
          <p:cNvPr id="18" name="Grafik 17">
            <a:extLst>
              <a:ext uri="{FF2B5EF4-FFF2-40B4-BE49-F238E27FC236}">
                <a16:creationId xmlns:a16="http://schemas.microsoft.com/office/drawing/2014/main" id="{EDA45BF7-3ACB-4DAE-AAB6-A62233C981AA}"/>
              </a:ext>
            </a:extLst>
          </p:cNvPr>
          <p:cNvPicPr>
            <a:picLocks noChangeAspect="1"/>
          </p:cNvPicPr>
          <p:nvPr/>
        </p:nvPicPr>
        <p:blipFill>
          <a:blip r:embed="rId10">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10541" y="360000"/>
            <a:ext cx="1332000" cy="1332000"/>
          </a:xfrm>
          <a:prstGeom prst="rect">
            <a:avLst/>
          </a:prstGeom>
        </p:spPr>
      </p:pic>
      <p:pic>
        <p:nvPicPr>
          <p:cNvPr id="19" name="Grafik 18">
            <a:extLst>
              <a:ext uri="{FF2B5EF4-FFF2-40B4-BE49-F238E27FC236}">
                <a16:creationId xmlns:a16="http://schemas.microsoft.com/office/drawing/2014/main" id="{6DD2CC05-B54E-46E4-8E33-45A1F9BD1836}"/>
              </a:ext>
            </a:extLst>
          </p:cNvPr>
          <p:cNvPicPr>
            <a:picLocks noChangeAspect="1"/>
          </p:cNvPicPr>
          <p:nvPr/>
        </p:nvPicPr>
        <p:blipFill>
          <a:blip r:embed="rId11">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410542" y="1847306"/>
            <a:ext cx="1331999" cy="1331999"/>
          </a:xfrm>
          <a:prstGeom prst="rect">
            <a:avLst/>
          </a:prstGeom>
        </p:spPr>
      </p:pic>
    </p:spTree>
    <p:extLst>
      <p:ext uri="{BB962C8B-B14F-4D97-AF65-F5344CB8AC3E}">
        <p14:creationId xmlns:p14="http://schemas.microsoft.com/office/powerpoint/2010/main" val="233991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37</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a:tabLst>
                <a:tab pos="895350" algn="l"/>
              </a:tabLst>
            </a:pPr>
            <a:r>
              <a:rPr lang="de-DE" sz="2400" b="1" dirty="0">
                <a:latin typeface="Arial" panose="020B0604020202020204" pitchFamily="34" charset="0"/>
                <a:cs typeface="Arial" panose="020B0604020202020204" pitchFamily="34" charset="0"/>
              </a:rPr>
              <a:t>Am Elektrolysestandort sollen weniger als 3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6" name="Rechteck 15">
            <a:extLst>
              <a:ext uri="{FF2B5EF4-FFF2-40B4-BE49-F238E27FC236}">
                <a16:creationId xmlns:a16="http://schemas.microsoft.com/office/drawing/2014/main" id="{B176FDAA-F7A0-4183-B8B9-FCCCAE8F93D6}"/>
              </a:ext>
            </a:extLst>
          </p:cNvPr>
          <p:cNvSpPr/>
          <p:nvPr/>
        </p:nvSpPr>
        <p:spPr>
          <a:xfrm>
            <a:off x="360000" y="1933584"/>
            <a:ext cx="9720000" cy="4120144"/>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Wingdings" panose="05000000000000000000" pitchFamily="2" charset="2"/>
              <a:buChar char="à"/>
            </a:pPr>
            <a:r>
              <a:rPr lang="de-DE" sz="1200" dirty="0">
                <a:latin typeface="Arial" panose="020B0604020202020204" pitchFamily="34" charset="0"/>
                <a:cs typeface="Arial" panose="020B0604020202020204" pitchFamily="34" charset="0"/>
              </a:rPr>
              <a:t>   Keine Genehmigungspflicht nach BImSchG, keine Einstufung als Störfallanlage, keine UVP-Pflichten </a:t>
            </a:r>
          </a:p>
          <a:p>
            <a:pPr marL="171450" indent="-171450">
              <a:buFont typeface="Wingdings" panose="05000000000000000000" pitchFamily="2" charset="2"/>
              <a:buChar char="à"/>
            </a:pPr>
            <a:endParaRPr lang="de-DE" sz="1200" dirty="0">
              <a:latin typeface="Arial" panose="020B0604020202020204" pitchFamily="34" charset="0"/>
              <a:cs typeface="Arial" panose="020B0604020202020204" pitchFamily="34" charset="0"/>
            </a:endParaRPr>
          </a:p>
          <a:p>
            <a:pPr marL="360363" indent="-360363">
              <a:spcBef>
                <a:spcPts val="600"/>
              </a:spcBef>
            </a:pPr>
            <a:r>
              <a:rPr lang="de-DE" sz="1200" b="1" dirty="0">
                <a:latin typeface="Arial" panose="020B0604020202020204" pitchFamily="34" charset="0"/>
                <a:cs typeface="Arial" panose="020B0604020202020204" pitchFamily="34" charset="0"/>
                <a:sym typeface="Wingdings" panose="05000000000000000000" pitchFamily="2" charset="2"/>
              </a:rPr>
              <a:t>    </a:t>
            </a:r>
            <a:r>
              <a:rPr lang="de-DE" sz="1200" b="1" dirty="0">
                <a:latin typeface="Arial" panose="020B0604020202020204" pitchFamily="34" charset="0"/>
                <a:cs typeface="Arial" panose="020B0604020202020204" pitchFamily="34" charset="0"/>
              </a:rPr>
              <a:t>Sofern am Elektrolysestandort ortsbewegliche Behälter mit einem H</a:t>
            </a:r>
            <a:r>
              <a:rPr lang="de-DE" sz="1200" b="1" baseline="-25000" dirty="0">
                <a:latin typeface="Arial" panose="020B0604020202020204" pitchFamily="34" charset="0"/>
                <a:cs typeface="Arial" panose="020B0604020202020204" pitchFamily="34" charset="0"/>
              </a:rPr>
              <a:t>2</a:t>
            </a:r>
            <a:r>
              <a:rPr lang="de-DE" sz="1200" b="1" dirty="0">
                <a:latin typeface="Arial" panose="020B0604020202020204" pitchFamily="34" charset="0"/>
                <a:cs typeface="Arial" panose="020B0604020202020204" pitchFamily="34" charset="0"/>
              </a:rPr>
              <a:t>-Massestrom von mindestens 10 kg/h befüllt werden, ist eine </a:t>
            </a:r>
            <a:r>
              <a:rPr lang="de-DE" sz="1200" b="1" u="sng" dirty="0">
                <a:latin typeface="Arial" panose="020B0604020202020204" pitchFamily="34" charset="0"/>
                <a:cs typeface="Arial" panose="020B0604020202020204" pitchFamily="34" charset="0"/>
              </a:rPr>
              <a:t>Erlaubnis nach BetrSichV</a:t>
            </a:r>
            <a:r>
              <a:rPr lang="de-DE" sz="1200" b="1" dirty="0">
                <a:latin typeface="Arial" panose="020B0604020202020204" pitchFamily="34" charset="0"/>
                <a:cs typeface="Arial" panose="020B0604020202020204" pitchFamily="34" charset="0"/>
              </a:rPr>
              <a:t> zu beantragen!</a:t>
            </a:r>
          </a:p>
          <a:p>
            <a:pPr marL="720725" indent="-365125">
              <a:buFont typeface="Symbol" panose="05050102010706020507" pitchFamily="18" charset="2"/>
              <a:buChar char="-"/>
            </a:pPr>
            <a:r>
              <a:rPr lang="de-DE" sz="1100" dirty="0">
                <a:latin typeface="Arial" panose="020B0604020202020204" pitchFamily="34" charset="0"/>
                <a:cs typeface="Arial" panose="020B0604020202020204" pitchFamily="34" charset="0"/>
              </a:rPr>
              <a:t>Zuständige Behörde für das Erlaubnisverfahren nach BetrSichV: Landesarbeitsschutzamt/ Gewerbeaufsichtsamt</a:t>
            </a:r>
          </a:p>
          <a:p>
            <a:pPr marL="720725" indent="-365125">
              <a:buFont typeface="Symbol" panose="05050102010706020507" pitchFamily="18" charset="2"/>
              <a:buChar char="-"/>
            </a:pPr>
            <a:r>
              <a:rPr lang="de-DE" sz="1100" dirty="0">
                <a:latin typeface="Arial" panose="020B0604020202020204" pitchFamily="34" charset="0"/>
                <a:cs typeface="Arial" panose="020B0604020202020204" pitchFamily="34" charset="0"/>
              </a:rPr>
              <a:t>Hinweise zur Durchführung des Erlaubnisverfahren: </a:t>
            </a:r>
            <a:r>
              <a:rPr lang="de-DE" sz="1100" b="1" i="1" u="sng" dirty="0">
                <a:solidFill>
                  <a:schemeClr val="bg1"/>
                </a:solidFill>
                <a:latin typeface="Arial" panose="020B0604020202020204" pitchFamily="34" charset="0"/>
                <a:cs typeface="Arial" panose="020B0604020202020204" pitchFamily="34" charset="0"/>
                <a:hlinkClick r:id="rId5">
                  <a:snd r:embed="rId3" name="arrow.wav"/>
                  <a:extLst>
                    <a:ext uri="{A12FA001-AC4F-418D-AE19-62706E023703}">
                      <ahyp:hlinkClr xmlns:ahyp="http://schemas.microsoft.com/office/drawing/2018/hyperlinkcolor" val="tx"/>
                    </a:ext>
                  </a:extLst>
                </a:hlinkClick>
              </a:rPr>
              <a:t>LASI-​Veröffentlichungen LV 49</a:t>
            </a:r>
            <a:endParaRPr lang="de-DE" sz="1100" b="1" i="1" u="sng" dirty="0">
              <a:solidFill>
                <a:schemeClr val="bg1"/>
              </a:solidFill>
              <a:latin typeface="Arial" panose="020B0604020202020204" pitchFamily="34" charset="0"/>
              <a:cs typeface="Arial" panose="020B0604020202020204" pitchFamily="34" charset="0"/>
            </a:endParaRPr>
          </a:p>
          <a:p>
            <a:pPr marL="720725" indent="-365125">
              <a:buFont typeface="Symbol" panose="05050102010706020507" pitchFamily="18" charset="2"/>
              <a:buChar char="-"/>
            </a:pPr>
            <a:endParaRPr lang="de-DE" sz="1100" b="1" i="1" u="sng" dirty="0">
              <a:solidFill>
                <a:schemeClr val="bg1"/>
              </a:solidFill>
              <a:latin typeface="Arial" panose="020B0604020202020204" pitchFamily="34" charset="0"/>
              <a:cs typeface="Arial" panose="020B0604020202020204" pitchFamily="34" charset="0"/>
            </a:endParaRPr>
          </a:p>
          <a:p>
            <a:pPr>
              <a:spcBef>
                <a:spcPts val="600"/>
              </a:spcBef>
              <a:tabLst>
                <a:tab pos="360363" algn="l"/>
              </a:tabLst>
            </a:pPr>
            <a:r>
              <a:rPr lang="de-DE" sz="1200" b="1" dirty="0">
                <a:latin typeface="Arial" panose="020B0604020202020204" pitchFamily="34" charset="0"/>
                <a:cs typeface="Arial" panose="020B0604020202020204" pitchFamily="34" charset="0"/>
                <a:sym typeface="Wingdings" panose="05000000000000000000" pitchFamily="2" charset="2"/>
              </a:rPr>
              <a:t>    I</a:t>
            </a:r>
            <a:r>
              <a:rPr lang="de-DE" sz="1200" b="1" dirty="0">
                <a:latin typeface="Arial" panose="020B0604020202020204" pitchFamily="34" charset="0"/>
                <a:cs typeface="Arial" panose="020B0604020202020204" pitchFamily="34" charset="0"/>
              </a:rPr>
              <a:t>.d.R. ist eine </a:t>
            </a:r>
            <a:r>
              <a:rPr lang="de-DE" sz="1200" b="1" u="sng" dirty="0">
                <a:latin typeface="Arial" panose="020B0604020202020204" pitchFamily="34" charset="0"/>
                <a:cs typeface="Arial" panose="020B0604020202020204" pitchFamily="34" charset="0"/>
              </a:rPr>
              <a:t>Baugenehmigung zu beantragen.</a:t>
            </a:r>
          </a:p>
          <a:p>
            <a:pPr marL="720725" lvl="0" indent="-365125">
              <a:buFont typeface="Symbol" panose="05050102010706020507" pitchFamily="18" charset="2"/>
              <a:buChar char="-"/>
            </a:pPr>
            <a:r>
              <a:rPr lang="de-DE" sz="1100" dirty="0">
                <a:solidFill>
                  <a:prstClr val="white"/>
                </a:solidFill>
                <a:latin typeface="Arial" panose="020B0604020202020204" pitchFamily="34" charset="0"/>
                <a:cs typeface="Arial" panose="020B0604020202020204" pitchFamily="34" charset="0"/>
              </a:rPr>
              <a:t>Zuständige Behörde für das Baugenehmigungsverfahren: untere Bauaufsichtsbehörde</a:t>
            </a:r>
          </a:p>
          <a:p>
            <a:pPr marL="720725" lvl="0" indent="-365125">
              <a:buFont typeface="Symbol" panose="05050102010706020507" pitchFamily="18" charset="2"/>
              <a:buChar char="-"/>
            </a:pPr>
            <a:endParaRPr lang="de-DE" sz="1100" dirty="0">
              <a:solidFill>
                <a:prstClr val="white"/>
              </a:solidFill>
              <a:latin typeface="Arial" panose="020B0604020202020204" pitchFamily="34" charset="0"/>
              <a:cs typeface="Arial" panose="020B0604020202020204" pitchFamily="34" charset="0"/>
            </a:endParaRPr>
          </a:p>
          <a:p>
            <a:pPr marL="285750" indent="-285750">
              <a:spcBef>
                <a:spcPts val="600"/>
              </a:spcBef>
              <a:buFont typeface="Wingdings" panose="05000000000000000000" pitchFamily="2" charset="2"/>
              <a:buChar char="à"/>
            </a:pPr>
            <a:r>
              <a:rPr lang="de-DE" sz="1200" b="1" dirty="0">
                <a:latin typeface="Arial" panose="020B0604020202020204" pitchFamily="34" charset="0"/>
                <a:cs typeface="Arial" panose="020B0604020202020204" pitchFamily="34" charset="0"/>
                <a:sym typeface="Wingdings" panose="05000000000000000000" pitchFamily="2" charset="2"/>
              </a:rPr>
              <a:t>Sofern Abwasser anfällt, ist ggf. eine Erlaubnis für das Direkt- oder Indirekteinleiten von Abwasser nach WHG zu beantragen.</a:t>
            </a:r>
          </a:p>
          <a:p>
            <a:pPr marL="720725" lvl="0" indent="-365125">
              <a:buFont typeface="Symbol" panose="05050102010706020507" pitchFamily="18" charset="2"/>
              <a:buChar char="-"/>
            </a:pPr>
            <a:r>
              <a:rPr lang="de-DE" sz="1100" dirty="0">
                <a:solidFill>
                  <a:prstClr val="white"/>
                </a:solidFill>
                <a:latin typeface="Arial" panose="020B0604020202020204" pitchFamily="34" charset="0"/>
                <a:cs typeface="Arial" panose="020B0604020202020204" pitchFamily="34" charset="0"/>
              </a:rPr>
              <a:t>Zuständige Behörde: untere Wasserbehörde</a:t>
            </a:r>
          </a:p>
          <a:p>
            <a:pPr marL="355600" lvl="0"/>
            <a:endParaRPr lang="de-DE" sz="1100" dirty="0">
              <a:latin typeface="Arial" panose="020B0604020202020204" pitchFamily="34" charset="0"/>
              <a:cs typeface="Arial" panose="020B0604020202020204" pitchFamily="34" charset="0"/>
              <a:sym typeface="Wingdings" panose="05000000000000000000" pitchFamily="2" charset="2"/>
            </a:endParaRPr>
          </a:p>
          <a:p>
            <a:pPr marL="285750" indent="-285750">
              <a:spcBef>
                <a:spcPts val="600"/>
              </a:spcBef>
              <a:buFont typeface="Wingdings" panose="05000000000000000000" pitchFamily="2" charset="2"/>
              <a:buChar char="à"/>
            </a:pPr>
            <a:r>
              <a:rPr lang="de-DE" sz="1200" b="1" dirty="0">
                <a:latin typeface="Arial" panose="020B0604020202020204" pitchFamily="34" charset="0"/>
                <a:cs typeface="Arial" panose="020B0604020202020204" pitchFamily="34" charset="0"/>
                <a:sym typeface="Wingdings" panose="05000000000000000000" pitchFamily="2" charset="2"/>
              </a:rPr>
              <a:t>Sofern Eingriffe in die Natur oder Landschaft vorgenommen werden, ist ggf. eine Erlaubnis nach BNatSchG zu beantragen.</a:t>
            </a:r>
            <a:endParaRPr lang="de-DE" sz="12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100" dirty="0">
                <a:solidFill>
                  <a:prstClr val="white"/>
                </a:solidFill>
                <a:latin typeface="Arial" panose="020B0604020202020204" pitchFamily="34" charset="0"/>
                <a:cs typeface="Arial" panose="020B0604020202020204" pitchFamily="34" charset="0"/>
              </a:rPr>
              <a:t>Zuständige Behörde: untere Naturschutzbehörde</a:t>
            </a:r>
            <a:r>
              <a:rPr lang="de-DE" sz="1100" b="1" dirty="0">
                <a:solidFill>
                  <a:prstClr val="white"/>
                </a:solidFill>
                <a:latin typeface="Arial" panose="020B0604020202020204" pitchFamily="34" charset="0"/>
                <a:cs typeface="Arial" panose="020B0604020202020204" pitchFamily="34" charset="0"/>
                <a:sym typeface="Wingdings" panose="05000000000000000000" pitchFamily="2" charset="2"/>
              </a:rPr>
              <a:t> </a:t>
            </a:r>
          </a:p>
          <a:p>
            <a:pPr marL="355600"/>
            <a:endParaRPr lang="de-DE" sz="1200" b="1" dirty="0">
              <a:solidFill>
                <a:prstClr val="white"/>
              </a:solidFill>
              <a:latin typeface="Arial" panose="020B0604020202020204" pitchFamily="34" charset="0"/>
              <a:cs typeface="Arial" panose="020B0604020202020204" pitchFamily="34" charset="0"/>
              <a:sym typeface="Wingdings" panose="05000000000000000000" pitchFamily="2" charset="2"/>
            </a:endParaRPr>
          </a:p>
          <a:p>
            <a:pPr marL="285750" lvl="0" indent="-285750">
              <a:spcBef>
                <a:spcPts val="600"/>
              </a:spcBef>
              <a:buFont typeface="Wingdings" panose="05000000000000000000" pitchFamily="2" charset="2"/>
              <a:buChar char="à"/>
            </a:pPr>
            <a:r>
              <a:rPr lang="de-DE" sz="1200" b="1" dirty="0">
                <a:solidFill>
                  <a:prstClr val="white"/>
                </a:solidFill>
                <a:latin typeface="Arial" panose="020B0604020202020204" pitchFamily="34" charset="0"/>
                <a:cs typeface="Arial" panose="020B0604020202020204" pitchFamily="34" charset="0"/>
                <a:sym typeface="Wingdings" panose="05000000000000000000" pitchFamily="2" charset="2"/>
              </a:rPr>
              <a:t>Sofern der Wasserstoff in ein Gasnetz zur Versorgung der Allgemeinheit eingespeist werden soll, besteht eine Anzeigepflicht nach </a:t>
            </a:r>
            <a:r>
              <a:rPr lang="de-DE" sz="1200" b="1" dirty="0" err="1">
                <a:solidFill>
                  <a:prstClr val="white"/>
                </a:solidFill>
                <a:latin typeface="Arial" panose="020B0604020202020204" pitchFamily="34" charset="0"/>
                <a:cs typeface="Arial" panose="020B0604020202020204" pitchFamily="34" charset="0"/>
                <a:sym typeface="Wingdings" panose="05000000000000000000" pitchFamily="2" charset="2"/>
              </a:rPr>
              <a:t>GasHDrLtgV</a:t>
            </a:r>
            <a:r>
              <a:rPr lang="de-DE" sz="1200" b="1" dirty="0">
                <a:solidFill>
                  <a:prstClr val="white"/>
                </a:solidFill>
                <a:latin typeface="Arial" panose="020B0604020202020204" pitchFamily="34" charset="0"/>
                <a:cs typeface="Arial" panose="020B0604020202020204" pitchFamily="34" charset="0"/>
                <a:sym typeface="Wingdings" panose="05000000000000000000" pitchFamily="2" charset="2"/>
              </a:rPr>
              <a:t>.</a:t>
            </a:r>
          </a:p>
          <a:p>
            <a:pPr marL="720725" lvl="0" indent="-365125">
              <a:buFont typeface="Symbol" panose="05050102010706020507" pitchFamily="18" charset="2"/>
              <a:buChar char="-"/>
            </a:pPr>
            <a:r>
              <a:rPr lang="de-DE" sz="1100" dirty="0">
                <a:solidFill>
                  <a:prstClr val="white"/>
                </a:solidFill>
                <a:latin typeface="Arial" panose="020B0604020202020204" pitchFamily="34" charset="0"/>
                <a:cs typeface="Arial" panose="020B0604020202020204" pitchFamily="34" charset="0"/>
              </a:rPr>
              <a:t>Zuständige Behörde: Energieaufsichtsbehörde</a:t>
            </a:r>
            <a:endParaRPr lang="de-DE" sz="1100" b="1" dirty="0">
              <a:solidFill>
                <a:prstClr val="white"/>
              </a:solidFill>
              <a:latin typeface="Arial" panose="020B0604020202020204" pitchFamily="34" charset="0"/>
              <a:cs typeface="Arial" panose="020B0604020202020204" pitchFamily="34" charset="0"/>
              <a:sym typeface="Wingdings" panose="05000000000000000000" pitchFamily="2" charset="2"/>
            </a:endParaRPr>
          </a:p>
          <a:p>
            <a:pPr marL="285750" lvl="0" indent="-285750">
              <a:spcBef>
                <a:spcPts val="600"/>
              </a:spcBef>
              <a:buFont typeface="Wingdings" panose="05000000000000000000" pitchFamily="2" charset="2"/>
              <a:buChar char="à"/>
            </a:pPr>
            <a:endParaRPr lang="de-DE" sz="1200" b="1" dirty="0">
              <a:solidFill>
                <a:prstClr val="white"/>
              </a:solidFill>
              <a:latin typeface="Arial" panose="020B0604020202020204" pitchFamily="34" charset="0"/>
              <a:cs typeface="Arial" panose="020B0604020202020204" pitchFamily="34" charset="0"/>
              <a:sym typeface="Wingdings" panose="05000000000000000000" pitchFamily="2" charset="2"/>
            </a:endParaRPr>
          </a:p>
          <a:p>
            <a:pPr marL="355600"/>
            <a:endParaRPr lang="de-DE" sz="1200" b="1" dirty="0">
              <a:solidFill>
                <a:prstClr val="white"/>
              </a:solidFill>
              <a:latin typeface="Arial" panose="020B0604020202020204" pitchFamily="34" charset="0"/>
              <a:cs typeface="Arial" panose="020B0604020202020204" pitchFamily="34" charset="0"/>
              <a:sym typeface="Wingdings" panose="05000000000000000000" pitchFamily="2" charset="2"/>
            </a:endParaRPr>
          </a:p>
          <a:p>
            <a:endParaRPr lang="de-DE" sz="1200" b="1" dirty="0">
              <a:solidFill>
                <a:prstClr val="white"/>
              </a:solidFill>
              <a:latin typeface="Arial" panose="020B0604020202020204" pitchFamily="34" charset="0"/>
              <a:cs typeface="Arial" panose="020B0604020202020204" pitchFamily="34" charset="0"/>
              <a:sym typeface="Wingdings" panose="05000000000000000000" pitchFamily="2" charset="2"/>
            </a:endParaRPr>
          </a:p>
        </p:txBody>
      </p:sp>
      <p:pic>
        <p:nvPicPr>
          <p:cNvPr id="9" name="Grafik 8" descr="Cursor">
            <a:extLst>
              <a:ext uri="{FF2B5EF4-FFF2-40B4-BE49-F238E27FC236}">
                <a16:creationId xmlns:a16="http://schemas.microsoft.com/office/drawing/2014/main" id="{984B6752-57B6-4A04-99D0-A3DB45872E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10831" y="3005769"/>
            <a:ext cx="223576" cy="223576"/>
          </a:xfrm>
          <a:prstGeom prst="rect">
            <a:avLst/>
          </a:prstGeom>
        </p:spPr>
      </p:pic>
      <p:pic>
        <p:nvPicPr>
          <p:cNvPr id="13" name="Grafik 12">
            <a:extLst>
              <a:ext uri="{FF2B5EF4-FFF2-40B4-BE49-F238E27FC236}">
                <a16:creationId xmlns:a16="http://schemas.microsoft.com/office/drawing/2014/main" id="{47305B33-FA60-4A65-B40F-228FAD14B79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10541" y="360000"/>
            <a:ext cx="1332000" cy="1332000"/>
          </a:xfrm>
          <a:prstGeom prst="rect">
            <a:avLst/>
          </a:prstGeom>
        </p:spPr>
      </p:pic>
      <p:pic>
        <p:nvPicPr>
          <p:cNvPr id="14" name="Grafik 13">
            <a:extLst>
              <a:ext uri="{FF2B5EF4-FFF2-40B4-BE49-F238E27FC236}">
                <a16:creationId xmlns:a16="http://schemas.microsoft.com/office/drawing/2014/main" id="{3E217D49-0118-4A04-BD4F-1F7CCFD69A41}"/>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410542" y="1847306"/>
            <a:ext cx="1331999" cy="1331999"/>
          </a:xfrm>
          <a:prstGeom prst="rect">
            <a:avLst/>
          </a:prstGeom>
        </p:spPr>
      </p:pic>
    </p:spTree>
    <p:extLst>
      <p:ext uri="{BB962C8B-B14F-4D97-AF65-F5344CB8AC3E}">
        <p14:creationId xmlns:p14="http://schemas.microsoft.com/office/powerpoint/2010/main" val="37699616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38</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Elektrolysestandort sollen zwischen 3 t und 5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2" name="Rechteck 11">
            <a:extLst>
              <a:ext uri="{FF2B5EF4-FFF2-40B4-BE49-F238E27FC236}">
                <a16:creationId xmlns:a16="http://schemas.microsoft.com/office/drawing/2014/main" id="{B74D8771-7773-4C57-856B-9F108A442847}"/>
              </a:ext>
            </a:extLst>
          </p:cNvPr>
          <p:cNvSpPr/>
          <p:nvPr/>
        </p:nvSpPr>
        <p:spPr>
          <a:xfrm>
            <a:off x="360000" y="1993454"/>
            <a:ext cx="9720000" cy="398062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dirty="0">
                <a:latin typeface="Arial" panose="020B0604020202020204" pitchFamily="34" charset="0"/>
                <a:cs typeface="Arial" panose="020B0604020202020204" pitchFamily="34" charset="0"/>
                <a:sym typeface="Wingdings" panose="05000000000000000000" pitchFamily="2" charset="2"/>
              </a:rPr>
              <a:t> </a:t>
            </a:r>
            <a:r>
              <a:rPr lang="de-DE" b="1" u="sng" dirty="0">
                <a:latin typeface="Arial" panose="020B0604020202020204" pitchFamily="34" charset="0"/>
                <a:cs typeface="Arial" panose="020B0604020202020204" pitchFamily="34" charset="0"/>
                <a:sym typeface="Wingdings" panose="05000000000000000000" pitchFamily="2" charset="2"/>
              </a:rPr>
              <a:t>Einfaches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5">
                  <a:snd r:embed="rId3"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endParaRPr lang="de-DE" sz="1400"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Erlaubnisverfahren nach BetrSichV </a:t>
            </a:r>
          </a:p>
          <a:p>
            <a:r>
              <a:rPr lang="de-DE" sz="1100" dirty="0">
                <a:latin typeface="Arial" panose="020B0604020202020204" pitchFamily="34" charset="0"/>
                <a:cs typeface="Arial" panose="020B0604020202020204" pitchFamily="34" charset="0"/>
              </a:rPr>
              <a:t>          (wenn ortsbewegliche Behälter mit einem H</a:t>
            </a:r>
            <a:r>
              <a:rPr lang="de-DE" sz="1100" baseline="-25000" dirty="0">
                <a:latin typeface="Arial" panose="020B0604020202020204" pitchFamily="34" charset="0"/>
                <a:cs typeface="Arial" panose="020B0604020202020204" pitchFamily="34" charset="0"/>
              </a:rPr>
              <a:t>2</a:t>
            </a:r>
            <a:r>
              <a:rPr lang="de-DE" sz="1100" dirty="0">
                <a:latin typeface="Arial" panose="020B0604020202020204" pitchFamily="34" charset="0"/>
                <a:cs typeface="Arial" panose="020B0604020202020204" pitchFamily="34" charset="0"/>
              </a:rPr>
              <a:t>-Massestrom </a:t>
            </a:r>
          </a:p>
          <a:p>
            <a:r>
              <a:rPr lang="de-DE" sz="1100" dirty="0">
                <a:latin typeface="Arial" panose="020B0604020202020204" pitchFamily="34" charset="0"/>
                <a:cs typeface="Arial" panose="020B0604020202020204" pitchFamily="34" charset="0"/>
              </a:rPr>
              <a:t>           von mindestens 10 kg/h befüllt werden)</a:t>
            </a:r>
            <a:endParaRPr lang="de-DE" dirty="0">
              <a:latin typeface="Arial" panose="020B0604020202020204" pitchFamily="34" charset="0"/>
              <a:cs typeface="Arial" panose="020B0604020202020204" pitchFamily="34" charset="0"/>
            </a:endParaRPr>
          </a:p>
          <a:p>
            <a:pPr marL="285750" indent="-285750">
              <a:spcBef>
                <a:spcPts val="600"/>
              </a:spcBef>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Standortbezogene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Keine Einstufung als Störfallanlage</a:t>
            </a:r>
          </a:p>
          <a:p>
            <a:endParaRPr lang="de-DE" dirty="0">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BD8B5BB0-40B9-4BDC-B015-5106108F2E57}"/>
              </a:ext>
            </a:extLst>
          </p:cNvPr>
          <p:cNvSpPr txBox="1"/>
          <p:nvPr/>
        </p:nvSpPr>
        <p:spPr>
          <a:xfrm>
            <a:off x="6483587" y="4233822"/>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6" name="Geschweifte Klammer rechts 5">
            <a:extLst>
              <a:ext uri="{FF2B5EF4-FFF2-40B4-BE49-F238E27FC236}">
                <a16:creationId xmlns:a16="http://schemas.microsoft.com/office/drawing/2014/main" id="{453C4B9F-0D75-4F1E-9AB7-496E17E83D28}"/>
              </a:ext>
            </a:extLst>
          </p:cNvPr>
          <p:cNvSpPr/>
          <p:nvPr/>
        </p:nvSpPr>
        <p:spPr>
          <a:xfrm>
            <a:off x="5790872" y="3586146"/>
            <a:ext cx="416243" cy="2192083"/>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3" name="Grafik 12" descr="Cursor">
            <a:extLst>
              <a:ext uri="{FF2B5EF4-FFF2-40B4-BE49-F238E27FC236}">
                <a16:creationId xmlns:a16="http://schemas.microsoft.com/office/drawing/2014/main" id="{77A8A9C5-5576-4CC7-AB0E-A2C6A9B79E7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96139" y="2933599"/>
            <a:ext cx="223576" cy="223576"/>
          </a:xfrm>
          <a:prstGeom prst="rect">
            <a:avLst/>
          </a:prstGeom>
        </p:spPr>
      </p:pic>
      <p:pic>
        <p:nvPicPr>
          <p:cNvPr id="16" name="Grafik 15">
            <a:extLst>
              <a:ext uri="{FF2B5EF4-FFF2-40B4-BE49-F238E27FC236}">
                <a16:creationId xmlns:a16="http://schemas.microsoft.com/office/drawing/2014/main" id="{84DFD187-5E88-46CB-8E4B-861CA8AE3B52}"/>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10541" y="360000"/>
            <a:ext cx="1332000" cy="1332000"/>
          </a:xfrm>
          <a:prstGeom prst="rect">
            <a:avLst/>
          </a:prstGeom>
        </p:spPr>
      </p:pic>
      <p:pic>
        <p:nvPicPr>
          <p:cNvPr id="17" name="Grafik 16">
            <a:extLst>
              <a:ext uri="{FF2B5EF4-FFF2-40B4-BE49-F238E27FC236}">
                <a16:creationId xmlns:a16="http://schemas.microsoft.com/office/drawing/2014/main" id="{D7B6342C-CC4E-4915-AFA9-64C8020834B2}"/>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410542" y="1847306"/>
            <a:ext cx="1331999" cy="1331999"/>
          </a:xfrm>
          <a:prstGeom prst="rect">
            <a:avLst/>
          </a:prstGeom>
        </p:spPr>
      </p:pic>
    </p:spTree>
    <p:extLst>
      <p:ext uri="{BB962C8B-B14F-4D97-AF65-F5344CB8AC3E}">
        <p14:creationId xmlns:p14="http://schemas.microsoft.com/office/powerpoint/2010/main" val="2327907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39</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Elektrolysestandort sollen zwischen 5 t und 30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2" name="Rechteck 11">
            <a:extLst>
              <a:ext uri="{FF2B5EF4-FFF2-40B4-BE49-F238E27FC236}">
                <a16:creationId xmlns:a16="http://schemas.microsoft.com/office/drawing/2014/main" id="{B9E5975D-A17B-4AB7-A96D-54A20BC3C88B}"/>
              </a:ext>
            </a:extLst>
          </p:cNvPr>
          <p:cNvSpPr/>
          <p:nvPr/>
        </p:nvSpPr>
        <p:spPr>
          <a:xfrm>
            <a:off x="360000" y="1993454"/>
            <a:ext cx="9720000" cy="399586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dirty="0">
                <a:latin typeface="Arial" panose="020B0604020202020204" pitchFamily="34" charset="0"/>
                <a:cs typeface="Arial" panose="020B0604020202020204" pitchFamily="34" charset="0"/>
                <a:sym typeface="Wingdings" panose="05000000000000000000" pitchFamily="2" charset="2"/>
              </a:rPr>
              <a:t> </a:t>
            </a:r>
            <a:r>
              <a:rPr lang="de-DE" b="1" u="sng" dirty="0">
                <a:latin typeface="Arial" panose="020B0604020202020204" pitchFamily="34" charset="0"/>
                <a:cs typeface="Arial" panose="020B0604020202020204" pitchFamily="34" charset="0"/>
                <a:sym typeface="Wingdings" panose="05000000000000000000" pitchFamily="2" charset="2"/>
              </a:rPr>
              <a:t>Einfaches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5">
                  <a:snd r:embed="rId3" name="arrow.wav"/>
                  <a:extLst>
                    <a:ext uri="{A12FA001-AC4F-418D-AE19-62706E023703}">
                      <ahyp:hlinkClr xmlns:ahyp="http://schemas.microsoft.com/office/drawing/2018/hyperlinkcolor" val="tx"/>
                    </a:ext>
                  </a:extLst>
                </a:hlinkClick>
              </a:rPr>
              <a:t>9. BImSchV</a:t>
            </a:r>
            <a:endParaRPr lang="de-DE" sz="1400" b="1" i="1" u="sng" dirty="0">
              <a:solidFill>
                <a:schemeClr val="bg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endParaRPr lang="de-DE" b="1"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Erlaubnisverfahren nach BetrSichV </a:t>
            </a:r>
          </a:p>
          <a:p>
            <a:pPr lvl="0"/>
            <a:r>
              <a:rPr lang="de-DE" sz="1100" dirty="0">
                <a:solidFill>
                  <a:prstClr val="white"/>
                </a:solidFill>
                <a:latin typeface="Arial" panose="020B0604020202020204" pitchFamily="34" charset="0"/>
                <a:cs typeface="Arial" panose="020B0604020202020204" pitchFamily="34" charset="0"/>
              </a:rPr>
              <a:t>           (wenn ortsbewegliche Behälter mit einem H</a:t>
            </a:r>
            <a:r>
              <a:rPr lang="de-DE" sz="1100" baseline="-25000" dirty="0">
                <a:solidFill>
                  <a:prstClr val="white"/>
                </a:solidFill>
                <a:latin typeface="Arial" panose="020B0604020202020204" pitchFamily="34" charset="0"/>
                <a:cs typeface="Arial" panose="020B0604020202020204" pitchFamily="34" charset="0"/>
              </a:rPr>
              <a:t>2</a:t>
            </a:r>
            <a:r>
              <a:rPr lang="de-DE" sz="1100" dirty="0">
                <a:solidFill>
                  <a:prstClr val="white"/>
                </a:solidFill>
                <a:latin typeface="Arial" panose="020B0604020202020204" pitchFamily="34" charset="0"/>
                <a:cs typeface="Arial" panose="020B0604020202020204" pitchFamily="34" charset="0"/>
              </a:rPr>
              <a:t>-Massestrom </a:t>
            </a:r>
          </a:p>
          <a:p>
            <a:pPr lvl="0"/>
            <a:r>
              <a:rPr lang="de-DE" sz="1100" dirty="0">
                <a:solidFill>
                  <a:prstClr val="white"/>
                </a:solidFill>
                <a:latin typeface="Arial" panose="020B0604020202020204" pitchFamily="34" charset="0"/>
                <a:cs typeface="Arial" panose="020B0604020202020204" pitchFamily="34" charset="0"/>
              </a:rPr>
              <a:t>           von mindestens 10 kg/h befüllt werden)</a:t>
            </a:r>
            <a:endParaRPr lang="de-DE" dirty="0">
              <a:latin typeface="Arial" panose="020B0604020202020204" pitchFamily="34" charset="0"/>
              <a:cs typeface="Arial" panose="020B0604020202020204" pitchFamily="34" charset="0"/>
            </a:endParaRPr>
          </a:p>
          <a:p>
            <a:pPr marL="285750" indent="-285750">
              <a:spcBef>
                <a:spcPts val="600"/>
              </a:spcBef>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Standortbezogene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unteren</a:t>
            </a:r>
            <a:r>
              <a:rPr lang="de-DE" dirty="0">
                <a:latin typeface="Arial" panose="020B0604020202020204" pitchFamily="34" charset="0"/>
                <a:cs typeface="Arial" panose="020B0604020202020204" pitchFamily="34" charset="0"/>
              </a:rPr>
              <a:t> Klasse</a:t>
            </a:r>
          </a:p>
          <a:p>
            <a:endParaRPr lang="de-DE"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30647095-A649-42AB-835D-4EAFDBB54C84}"/>
              </a:ext>
            </a:extLst>
          </p:cNvPr>
          <p:cNvSpPr txBox="1"/>
          <p:nvPr/>
        </p:nvSpPr>
        <p:spPr>
          <a:xfrm>
            <a:off x="6344590" y="4250082"/>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4" name="Geschweifte Klammer rechts 13">
            <a:extLst>
              <a:ext uri="{FF2B5EF4-FFF2-40B4-BE49-F238E27FC236}">
                <a16:creationId xmlns:a16="http://schemas.microsoft.com/office/drawing/2014/main" id="{ED249053-DF22-4E45-883B-D8749BEBB244}"/>
              </a:ext>
            </a:extLst>
          </p:cNvPr>
          <p:cNvSpPr/>
          <p:nvPr/>
        </p:nvSpPr>
        <p:spPr>
          <a:xfrm>
            <a:off x="5679757" y="3679542"/>
            <a:ext cx="416243" cy="2153920"/>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6" name="Grafik 15" descr="Cursor">
            <a:extLst>
              <a:ext uri="{FF2B5EF4-FFF2-40B4-BE49-F238E27FC236}">
                <a16:creationId xmlns:a16="http://schemas.microsoft.com/office/drawing/2014/main" id="{89B6B6AC-48D1-4CC8-8989-C843DA7DE57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95689" y="2933599"/>
            <a:ext cx="223576" cy="223576"/>
          </a:xfrm>
          <a:prstGeom prst="rect">
            <a:avLst/>
          </a:prstGeom>
        </p:spPr>
      </p:pic>
      <p:pic>
        <p:nvPicPr>
          <p:cNvPr id="18" name="Grafik 17">
            <a:extLst>
              <a:ext uri="{FF2B5EF4-FFF2-40B4-BE49-F238E27FC236}">
                <a16:creationId xmlns:a16="http://schemas.microsoft.com/office/drawing/2014/main" id="{B454008E-AC87-47A8-9AE7-2204066F8F97}"/>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10541" y="360000"/>
            <a:ext cx="1332000" cy="1332000"/>
          </a:xfrm>
          <a:prstGeom prst="rect">
            <a:avLst/>
          </a:prstGeom>
        </p:spPr>
      </p:pic>
      <p:pic>
        <p:nvPicPr>
          <p:cNvPr id="19" name="Grafik 18">
            <a:extLst>
              <a:ext uri="{FF2B5EF4-FFF2-40B4-BE49-F238E27FC236}">
                <a16:creationId xmlns:a16="http://schemas.microsoft.com/office/drawing/2014/main" id="{1E9C809A-30E0-431F-B739-D56179C6AC7E}"/>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410542" y="1847306"/>
            <a:ext cx="1331999" cy="1331999"/>
          </a:xfrm>
          <a:prstGeom prst="rect">
            <a:avLst/>
          </a:prstGeom>
        </p:spPr>
      </p:pic>
    </p:spTree>
    <p:extLst>
      <p:ext uri="{BB962C8B-B14F-4D97-AF65-F5344CB8AC3E}">
        <p14:creationId xmlns:p14="http://schemas.microsoft.com/office/powerpoint/2010/main" val="564223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738A194-073A-461A-BECB-CAAFB0D3F763}"/>
              </a:ext>
            </a:extLst>
          </p:cNvPr>
          <p:cNvSpPr>
            <a:spLocks noGrp="1"/>
          </p:cNvSpPr>
          <p:nvPr>
            <p:ph type="sldNum" sz="quarter" idx="12"/>
          </p:nvPr>
        </p:nvSpPr>
        <p:spPr/>
        <p:txBody>
          <a:bodyPr/>
          <a:lstStyle/>
          <a:p>
            <a:fld id="{E9E7CC83-3900-4EC9-9960-FB47173819DD}" type="slidenum">
              <a:rPr lang="de-DE" smtClean="0"/>
              <a:t>4</a:t>
            </a:fld>
            <a:endParaRPr lang="de-DE" dirty="0"/>
          </a:p>
        </p:txBody>
      </p:sp>
      <p:sp>
        <p:nvSpPr>
          <p:cNvPr id="5" name="Rechteck 4">
            <a:extLst>
              <a:ext uri="{FF2B5EF4-FFF2-40B4-BE49-F238E27FC236}">
                <a16:creationId xmlns:a16="http://schemas.microsoft.com/office/drawing/2014/main" id="{7CA28D4E-6A16-4CE6-80E3-46C473C84C8F}"/>
              </a:ext>
            </a:extLst>
          </p:cNvPr>
          <p:cNvSpPr/>
          <p:nvPr/>
        </p:nvSpPr>
        <p:spPr>
          <a:xfrm>
            <a:off x="0" y="360000"/>
            <a:ext cx="10080171" cy="136423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Dimensionierung eines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-Druckspeichers: </a:t>
            </a:r>
          </a:p>
          <a:p>
            <a:r>
              <a:rPr lang="de-DE" sz="1400" dirty="0">
                <a:latin typeface="Arial" panose="020B0604020202020204" pitchFamily="34" charset="0"/>
                <a:cs typeface="Arial" panose="020B0604020202020204" pitchFamily="34" charset="0"/>
              </a:rPr>
              <a:t>Die erforderliche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-Speichermenge hängt vom Bedarf des Abnehmers sowie ggf. von Belieferungszyklen und Sicherheitszuschlägen für Ausfallzeiten der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-Erzeugung oder der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-Belieferung ab. Mithilfe der folgenden Formeln und der in der unteren Tabelle angegebenen Wasserstoffdichten können der Speicherbedarf und das mindestens erforderliche Gesamtbehältervolumen berechnet werden. </a:t>
            </a:r>
            <a:endParaRPr lang="de-DE" dirty="0">
              <a:latin typeface="Arial" panose="020B0604020202020204" pitchFamily="34" charset="0"/>
              <a:cs typeface="Arial" panose="020B0604020202020204" pitchFamily="34" charset="0"/>
            </a:endParaRPr>
          </a:p>
        </p:txBody>
      </p:sp>
      <p:pic>
        <p:nvPicPr>
          <p:cNvPr id="12" name="Grafik 11">
            <a:extLst>
              <a:ext uri="{FF2B5EF4-FFF2-40B4-BE49-F238E27FC236}">
                <a16:creationId xmlns:a16="http://schemas.microsoft.com/office/drawing/2014/main" id="{CD1F66A0-A11A-4BFB-AB1B-56FD03AF91DF}"/>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482516" y="360000"/>
            <a:ext cx="1352542" cy="1352542"/>
          </a:xfrm>
          <a:prstGeom prst="rect">
            <a:avLst/>
          </a:prstGeom>
        </p:spPr>
      </p:pic>
      <p:sp>
        <p:nvSpPr>
          <p:cNvPr id="8" name="Rechteck 7">
            <a:hlinkClick r:id="rId4" action="ppaction://hlinksldjump" highlightClick="1">
              <a:snd r:embed="rId5" name="arrow.wav"/>
            </a:hlinkClick>
            <a:extLst>
              <a:ext uri="{FF2B5EF4-FFF2-40B4-BE49-F238E27FC236}">
                <a16:creationId xmlns:a16="http://schemas.microsoft.com/office/drawing/2014/main" id="{42302F38-DFA9-44C6-B1A8-F8B36D01AAB3}"/>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10" name="Rechteck 9">
            <a:hlinkClick r:id="rId6" action="ppaction://hlinksldjump" highlightClick="1">
              <a:snd r:embed="rId5" name="arrow.wav"/>
            </a:hlinkClick>
            <a:extLst>
              <a:ext uri="{FF2B5EF4-FFF2-40B4-BE49-F238E27FC236}">
                <a16:creationId xmlns:a16="http://schemas.microsoft.com/office/drawing/2014/main" id="{28430F7F-EC68-4FB6-B2B5-E8AA6373DBB5}"/>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graphicFrame>
        <p:nvGraphicFramePr>
          <p:cNvPr id="14" name="Tabelle 13">
            <a:extLst>
              <a:ext uri="{FF2B5EF4-FFF2-40B4-BE49-F238E27FC236}">
                <a16:creationId xmlns:a16="http://schemas.microsoft.com/office/drawing/2014/main" id="{D0D85308-C0A8-41D9-AE4C-DEC8C80F7A57}"/>
              </a:ext>
            </a:extLst>
          </p:cNvPr>
          <p:cNvGraphicFramePr>
            <a:graphicFrameLocks noGrp="1"/>
          </p:cNvGraphicFramePr>
          <p:nvPr>
            <p:extLst>
              <p:ext uri="{D42A27DB-BD31-4B8C-83A1-F6EECF244321}">
                <p14:modId xmlns:p14="http://schemas.microsoft.com/office/powerpoint/2010/main" val="3066250588"/>
              </p:ext>
            </p:extLst>
          </p:nvPr>
        </p:nvGraphicFramePr>
        <p:xfrm>
          <a:off x="265207" y="4816753"/>
          <a:ext cx="11632286" cy="1280160"/>
        </p:xfrm>
        <a:graphic>
          <a:graphicData uri="http://schemas.openxmlformats.org/drawingml/2006/table">
            <a:tbl>
              <a:tblPr firstRow="1" bandRow="1">
                <a:tableStyleId>{5C22544A-7EE6-4342-B048-85BDC9FD1C3A}</a:tableStyleId>
              </a:tblPr>
              <a:tblGrid>
                <a:gridCol w="1998769">
                  <a:extLst>
                    <a:ext uri="{9D8B030D-6E8A-4147-A177-3AD203B41FA5}">
                      <a16:colId xmlns:a16="http://schemas.microsoft.com/office/drawing/2014/main" val="2504201829"/>
                    </a:ext>
                  </a:extLst>
                </a:gridCol>
                <a:gridCol w="1123409">
                  <a:extLst>
                    <a:ext uri="{9D8B030D-6E8A-4147-A177-3AD203B41FA5}">
                      <a16:colId xmlns:a16="http://schemas.microsoft.com/office/drawing/2014/main" val="1927730586"/>
                    </a:ext>
                  </a:extLst>
                </a:gridCol>
                <a:gridCol w="1069013">
                  <a:extLst>
                    <a:ext uri="{9D8B030D-6E8A-4147-A177-3AD203B41FA5}">
                      <a16:colId xmlns:a16="http://schemas.microsoft.com/office/drawing/2014/main" val="980565027"/>
                    </a:ext>
                  </a:extLst>
                </a:gridCol>
                <a:gridCol w="1116253">
                  <a:extLst>
                    <a:ext uri="{9D8B030D-6E8A-4147-A177-3AD203B41FA5}">
                      <a16:colId xmlns:a16="http://schemas.microsoft.com/office/drawing/2014/main" val="2136298630"/>
                    </a:ext>
                  </a:extLst>
                </a:gridCol>
                <a:gridCol w="1102526">
                  <a:extLst>
                    <a:ext uri="{9D8B030D-6E8A-4147-A177-3AD203B41FA5}">
                      <a16:colId xmlns:a16="http://schemas.microsoft.com/office/drawing/2014/main" val="2379583702"/>
                    </a:ext>
                  </a:extLst>
                </a:gridCol>
                <a:gridCol w="1091886">
                  <a:extLst>
                    <a:ext uri="{9D8B030D-6E8A-4147-A177-3AD203B41FA5}">
                      <a16:colId xmlns:a16="http://schemas.microsoft.com/office/drawing/2014/main" val="4089975058"/>
                    </a:ext>
                  </a:extLst>
                </a:gridCol>
                <a:gridCol w="1024389">
                  <a:extLst>
                    <a:ext uri="{9D8B030D-6E8A-4147-A177-3AD203B41FA5}">
                      <a16:colId xmlns:a16="http://schemas.microsoft.com/office/drawing/2014/main" val="1778869300"/>
                    </a:ext>
                  </a:extLst>
                </a:gridCol>
                <a:gridCol w="1024389">
                  <a:extLst>
                    <a:ext uri="{9D8B030D-6E8A-4147-A177-3AD203B41FA5}">
                      <a16:colId xmlns:a16="http://schemas.microsoft.com/office/drawing/2014/main" val="3827010647"/>
                    </a:ext>
                  </a:extLst>
                </a:gridCol>
                <a:gridCol w="1099539">
                  <a:extLst>
                    <a:ext uri="{9D8B030D-6E8A-4147-A177-3AD203B41FA5}">
                      <a16:colId xmlns:a16="http://schemas.microsoft.com/office/drawing/2014/main" val="25989990"/>
                    </a:ext>
                  </a:extLst>
                </a:gridCol>
                <a:gridCol w="982113">
                  <a:extLst>
                    <a:ext uri="{9D8B030D-6E8A-4147-A177-3AD203B41FA5}">
                      <a16:colId xmlns:a16="http://schemas.microsoft.com/office/drawing/2014/main" val="3421345388"/>
                    </a:ext>
                  </a:extLst>
                </a:gridCol>
              </a:tblGrid>
              <a:tr h="277687">
                <a:tc>
                  <a:txBody>
                    <a:bodyPr/>
                    <a:lstStyle/>
                    <a:p>
                      <a:r>
                        <a:rPr lang="de-DE" sz="1200" dirty="0">
                          <a:latin typeface="Arial" panose="020B0604020202020204" pitchFamily="34" charset="0"/>
                          <a:cs typeface="Arial" panose="020B0604020202020204" pitchFamily="34" charset="0"/>
                        </a:rPr>
                        <a:t>Druck [bar]</a:t>
                      </a:r>
                    </a:p>
                    <a:p>
                      <a:r>
                        <a:rPr lang="de-DE" sz="1200" dirty="0">
                          <a:latin typeface="Arial" panose="020B0604020202020204" pitchFamily="34" charset="0"/>
                          <a:cs typeface="Arial" panose="020B0604020202020204" pitchFamily="34" charset="0"/>
                        </a:rPr>
                        <a:t>Temperatur [°C]</a:t>
                      </a:r>
                    </a:p>
                  </a:txBody>
                  <a:tcPr/>
                </a:tc>
                <a:tc>
                  <a:txBody>
                    <a:bodyPr/>
                    <a:lstStyle/>
                    <a:p>
                      <a:pPr algn="r"/>
                      <a:r>
                        <a:rPr lang="de-DE" sz="1200" dirty="0">
                          <a:latin typeface="Arial" panose="020B0604020202020204" pitchFamily="34" charset="0"/>
                          <a:cs typeface="Arial" panose="020B0604020202020204" pitchFamily="34" charset="0"/>
                        </a:rPr>
                        <a:t>30</a:t>
                      </a:r>
                    </a:p>
                  </a:txBody>
                  <a:tcPr/>
                </a:tc>
                <a:tc>
                  <a:txBody>
                    <a:bodyPr/>
                    <a:lstStyle/>
                    <a:p>
                      <a:pPr algn="r"/>
                      <a:r>
                        <a:rPr lang="de-DE" sz="1200" dirty="0">
                          <a:latin typeface="Arial" panose="020B0604020202020204" pitchFamily="34" charset="0"/>
                          <a:cs typeface="Arial" panose="020B0604020202020204" pitchFamily="34" charset="0"/>
                        </a:rPr>
                        <a:t>50</a:t>
                      </a:r>
                    </a:p>
                  </a:txBody>
                  <a:tcPr/>
                </a:tc>
                <a:tc>
                  <a:txBody>
                    <a:bodyPr/>
                    <a:lstStyle/>
                    <a:p>
                      <a:pPr algn="r"/>
                      <a:r>
                        <a:rPr lang="de-DE" sz="1200" dirty="0">
                          <a:latin typeface="Arial" panose="020B0604020202020204" pitchFamily="34" charset="0"/>
                          <a:cs typeface="Arial" panose="020B0604020202020204" pitchFamily="34" charset="0"/>
                        </a:rPr>
                        <a:t>100</a:t>
                      </a:r>
                    </a:p>
                  </a:txBody>
                  <a:tcPr/>
                </a:tc>
                <a:tc>
                  <a:txBody>
                    <a:bodyPr/>
                    <a:lstStyle/>
                    <a:p>
                      <a:pPr algn="r"/>
                      <a:r>
                        <a:rPr lang="de-DE" sz="1200" dirty="0">
                          <a:latin typeface="Arial" panose="020B0604020202020204" pitchFamily="34" charset="0"/>
                          <a:cs typeface="Arial" panose="020B0604020202020204" pitchFamily="34" charset="0"/>
                        </a:rPr>
                        <a:t>200</a:t>
                      </a:r>
                    </a:p>
                  </a:txBody>
                  <a:tcPr/>
                </a:tc>
                <a:tc>
                  <a:txBody>
                    <a:bodyPr/>
                    <a:lstStyle/>
                    <a:p>
                      <a:pPr algn="r"/>
                      <a:r>
                        <a:rPr lang="de-DE" sz="1200" dirty="0">
                          <a:latin typeface="Arial" panose="020B0604020202020204" pitchFamily="34" charset="0"/>
                          <a:cs typeface="Arial" panose="020B0604020202020204" pitchFamily="34" charset="0"/>
                        </a:rPr>
                        <a:t>300</a:t>
                      </a:r>
                    </a:p>
                  </a:txBody>
                  <a:tcPr/>
                </a:tc>
                <a:tc>
                  <a:txBody>
                    <a:bodyPr/>
                    <a:lstStyle/>
                    <a:p>
                      <a:pPr algn="r"/>
                      <a:r>
                        <a:rPr lang="de-DE" sz="1200" dirty="0">
                          <a:latin typeface="Arial" panose="020B0604020202020204" pitchFamily="34" charset="0"/>
                          <a:cs typeface="Arial" panose="020B0604020202020204" pitchFamily="34" charset="0"/>
                        </a:rPr>
                        <a:t>350</a:t>
                      </a:r>
                    </a:p>
                  </a:txBody>
                  <a:tcPr/>
                </a:tc>
                <a:tc>
                  <a:txBody>
                    <a:bodyPr/>
                    <a:lstStyle/>
                    <a:p>
                      <a:pPr algn="r"/>
                      <a:r>
                        <a:rPr lang="de-DE" sz="1200" dirty="0">
                          <a:latin typeface="Arial" panose="020B0604020202020204" pitchFamily="34" charset="0"/>
                          <a:cs typeface="Arial" panose="020B0604020202020204" pitchFamily="34" charset="0"/>
                        </a:rPr>
                        <a:t>500</a:t>
                      </a:r>
                    </a:p>
                  </a:txBody>
                  <a:tcPr/>
                </a:tc>
                <a:tc>
                  <a:txBody>
                    <a:bodyPr/>
                    <a:lstStyle/>
                    <a:p>
                      <a:pPr algn="r"/>
                      <a:r>
                        <a:rPr lang="de-DE" sz="1200" dirty="0">
                          <a:latin typeface="Arial" panose="020B0604020202020204" pitchFamily="34" charset="0"/>
                          <a:cs typeface="Arial" panose="020B0604020202020204" pitchFamily="34" charset="0"/>
                        </a:rPr>
                        <a:t>700</a:t>
                      </a:r>
                    </a:p>
                  </a:txBody>
                  <a:tcPr/>
                </a:tc>
                <a:tc>
                  <a:txBody>
                    <a:bodyPr/>
                    <a:lstStyle/>
                    <a:p>
                      <a:pPr algn="r"/>
                      <a:r>
                        <a:rPr lang="de-DE" sz="1200" dirty="0">
                          <a:latin typeface="Arial" panose="020B0604020202020204" pitchFamily="34" charset="0"/>
                          <a:cs typeface="Arial" panose="020B0604020202020204" pitchFamily="34" charset="0"/>
                        </a:rPr>
                        <a:t>1000</a:t>
                      </a:r>
                    </a:p>
                  </a:txBody>
                  <a:tcPr/>
                </a:tc>
                <a:extLst>
                  <a:ext uri="{0D108BD9-81ED-4DB2-BD59-A6C34878D82A}">
                    <a16:rowId xmlns:a16="http://schemas.microsoft.com/office/drawing/2014/main" val="3603167676"/>
                  </a:ext>
                </a:extLst>
              </a:tr>
              <a:tr h="219763">
                <a:tc>
                  <a:txBody>
                    <a:bodyPr/>
                    <a:lstStyle/>
                    <a:p>
                      <a:pPr algn="l"/>
                      <a:r>
                        <a:rPr lang="de-DE" sz="1200" b="1" dirty="0">
                          <a:solidFill>
                            <a:schemeClr val="bg1"/>
                          </a:solidFill>
                          <a:latin typeface="Arial" panose="020B0604020202020204" pitchFamily="34" charset="0"/>
                          <a:cs typeface="Arial" panose="020B0604020202020204" pitchFamily="34" charset="0"/>
                        </a:rPr>
                        <a:t>0 </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2,614</a:t>
                      </a:r>
                    </a:p>
                  </a:txBody>
                  <a:tcPr/>
                </a:tc>
                <a:tc>
                  <a:txBody>
                    <a:bodyPr/>
                    <a:lstStyle/>
                    <a:p>
                      <a:pPr algn="r"/>
                      <a:r>
                        <a:rPr lang="de-DE" sz="1200" dirty="0">
                          <a:latin typeface="Arial" panose="020B0604020202020204" pitchFamily="34" charset="0"/>
                          <a:cs typeface="Arial" panose="020B0604020202020204" pitchFamily="34" charset="0"/>
                        </a:rPr>
                        <a:t>4,304</a:t>
                      </a:r>
                    </a:p>
                  </a:txBody>
                  <a:tcPr/>
                </a:tc>
                <a:tc>
                  <a:txBody>
                    <a:bodyPr/>
                    <a:lstStyle/>
                    <a:p>
                      <a:pPr algn="r"/>
                      <a:r>
                        <a:rPr lang="de-DE" sz="1200" dirty="0">
                          <a:latin typeface="Arial" panose="020B0604020202020204" pitchFamily="34" charset="0"/>
                          <a:cs typeface="Arial" panose="020B0604020202020204" pitchFamily="34" charset="0"/>
                        </a:rPr>
                        <a:t>8,345</a:t>
                      </a:r>
                    </a:p>
                  </a:txBody>
                  <a:tcPr/>
                </a:tc>
                <a:tc>
                  <a:txBody>
                    <a:bodyPr/>
                    <a:lstStyle/>
                    <a:p>
                      <a:pPr algn="r"/>
                      <a:r>
                        <a:rPr lang="de-DE" sz="1200" dirty="0">
                          <a:latin typeface="Arial" panose="020B0604020202020204" pitchFamily="34" charset="0"/>
                          <a:cs typeface="Arial" panose="020B0604020202020204" pitchFamily="34" charset="0"/>
                        </a:rPr>
                        <a:t>15,687</a:t>
                      </a:r>
                    </a:p>
                  </a:txBody>
                  <a:tcPr/>
                </a:tc>
                <a:tc>
                  <a:txBody>
                    <a:bodyPr/>
                    <a:lstStyle/>
                    <a:p>
                      <a:pPr algn="r"/>
                      <a:r>
                        <a:rPr lang="de-DE" sz="1200" dirty="0">
                          <a:latin typeface="Arial" panose="020B0604020202020204" pitchFamily="34" charset="0"/>
                          <a:cs typeface="Arial" panose="020B0604020202020204" pitchFamily="34" charset="0"/>
                        </a:rPr>
                        <a:t>22,150</a:t>
                      </a:r>
                    </a:p>
                  </a:txBody>
                  <a:tcPr/>
                </a:tc>
                <a:tc>
                  <a:txBody>
                    <a:bodyPr/>
                    <a:lstStyle/>
                    <a:p>
                      <a:pPr algn="r"/>
                      <a:r>
                        <a:rPr lang="de-DE" sz="1200" dirty="0">
                          <a:latin typeface="Arial" panose="020B0604020202020204" pitchFamily="34" charset="0"/>
                          <a:cs typeface="Arial" panose="020B0604020202020204" pitchFamily="34" charset="0"/>
                        </a:rPr>
                        <a:t>25,095</a:t>
                      </a:r>
                    </a:p>
                  </a:txBody>
                  <a:tcPr/>
                </a:tc>
                <a:tc>
                  <a:txBody>
                    <a:bodyPr/>
                    <a:lstStyle/>
                    <a:p>
                      <a:pPr algn="r"/>
                      <a:r>
                        <a:rPr lang="de-DE" sz="1200" dirty="0">
                          <a:latin typeface="Arial" panose="020B0604020202020204" pitchFamily="34" charset="0"/>
                          <a:cs typeface="Arial" panose="020B0604020202020204" pitchFamily="34" charset="0"/>
                        </a:rPr>
                        <a:t>32,967</a:t>
                      </a:r>
                    </a:p>
                  </a:txBody>
                  <a:tcPr/>
                </a:tc>
                <a:tc>
                  <a:txBody>
                    <a:bodyPr/>
                    <a:lstStyle/>
                    <a:p>
                      <a:pPr algn="r"/>
                      <a:r>
                        <a:rPr lang="de-DE" sz="1200" dirty="0">
                          <a:latin typeface="Arial" panose="020B0604020202020204" pitchFamily="34" charset="0"/>
                          <a:cs typeface="Arial" panose="020B0604020202020204" pitchFamily="34" charset="0"/>
                        </a:rPr>
                        <a:t>41,688</a:t>
                      </a:r>
                    </a:p>
                  </a:txBody>
                  <a:tcPr/>
                </a:tc>
                <a:tc>
                  <a:txBody>
                    <a:bodyPr/>
                    <a:lstStyle/>
                    <a:p>
                      <a:pPr algn="r"/>
                      <a:r>
                        <a:rPr lang="de-DE" sz="1200" dirty="0">
                          <a:latin typeface="Arial" panose="020B0604020202020204" pitchFamily="34" charset="0"/>
                          <a:cs typeface="Arial" panose="020B0604020202020204" pitchFamily="34" charset="0"/>
                        </a:rPr>
                        <a:t>52,114</a:t>
                      </a:r>
                    </a:p>
                  </a:txBody>
                  <a:tcPr/>
                </a:tc>
                <a:extLst>
                  <a:ext uri="{0D108BD9-81ED-4DB2-BD59-A6C34878D82A}">
                    <a16:rowId xmlns:a16="http://schemas.microsoft.com/office/drawing/2014/main" val="1595623865"/>
                  </a:ext>
                </a:extLst>
              </a:tr>
              <a:tr h="166612">
                <a:tc>
                  <a:txBody>
                    <a:bodyPr/>
                    <a:lstStyle/>
                    <a:p>
                      <a:pPr algn="l"/>
                      <a:r>
                        <a:rPr lang="de-DE" sz="1200" b="1" dirty="0">
                          <a:solidFill>
                            <a:schemeClr val="bg1"/>
                          </a:solidFill>
                          <a:latin typeface="Arial" panose="020B0604020202020204" pitchFamily="34" charset="0"/>
                          <a:cs typeface="Arial" panose="020B0604020202020204" pitchFamily="34" charset="0"/>
                        </a:rPr>
                        <a:t>15</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2,479</a:t>
                      </a:r>
                    </a:p>
                  </a:txBody>
                  <a:tcPr/>
                </a:tc>
                <a:tc>
                  <a:txBody>
                    <a:bodyPr/>
                    <a:lstStyle/>
                    <a:p>
                      <a:pPr algn="r"/>
                      <a:r>
                        <a:rPr lang="de-DE" sz="1200" dirty="0">
                          <a:latin typeface="Arial" panose="020B0604020202020204" pitchFamily="34" charset="0"/>
                          <a:cs typeface="Arial" panose="020B0604020202020204" pitchFamily="34" charset="0"/>
                        </a:rPr>
                        <a:t>4,083</a:t>
                      </a:r>
                    </a:p>
                  </a:txBody>
                  <a:tcPr/>
                </a:tc>
                <a:tc>
                  <a:txBody>
                    <a:bodyPr/>
                    <a:lstStyle/>
                    <a:p>
                      <a:pPr algn="r"/>
                      <a:r>
                        <a:rPr lang="de-DE" sz="1200" dirty="0">
                          <a:latin typeface="Arial" panose="020B0604020202020204" pitchFamily="34" charset="0"/>
                          <a:cs typeface="Arial" panose="020B0604020202020204" pitchFamily="34" charset="0"/>
                        </a:rPr>
                        <a:t>7,927</a:t>
                      </a:r>
                    </a:p>
                  </a:txBody>
                  <a:tcPr/>
                </a:tc>
                <a:tc>
                  <a:txBody>
                    <a:bodyPr/>
                    <a:lstStyle/>
                    <a:p>
                      <a:pPr algn="r"/>
                      <a:r>
                        <a:rPr lang="de-DE" sz="1200" dirty="0">
                          <a:latin typeface="Arial" panose="020B0604020202020204" pitchFamily="34" charset="0"/>
                          <a:cs typeface="Arial" panose="020B0604020202020204" pitchFamily="34" charset="0"/>
                        </a:rPr>
                        <a:t>14,940</a:t>
                      </a:r>
                    </a:p>
                  </a:txBody>
                  <a:tcPr/>
                </a:tc>
                <a:tc>
                  <a:txBody>
                    <a:bodyPr/>
                    <a:lstStyle/>
                    <a:p>
                      <a:pPr algn="r"/>
                      <a:r>
                        <a:rPr lang="de-DE" sz="1200" dirty="0">
                          <a:latin typeface="Arial" panose="020B0604020202020204" pitchFamily="34" charset="0"/>
                          <a:cs typeface="Arial" panose="020B0604020202020204" pitchFamily="34" charset="0"/>
                        </a:rPr>
                        <a:t>21,152</a:t>
                      </a:r>
                    </a:p>
                  </a:txBody>
                  <a:tcPr/>
                </a:tc>
                <a:tc>
                  <a:txBody>
                    <a:bodyPr/>
                    <a:lstStyle/>
                    <a:p>
                      <a:pPr algn="r"/>
                      <a:r>
                        <a:rPr lang="de-DE" sz="1200" dirty="0">
                          <a:latin typeface="Arial" panose="020B0604020202020204" pitchFamily="34" charset="0"/>
                          <a:cs typeface="Arial" panose="020B0604020202020204" pitchFamily="34" charset="0"/>
                        </a:rPr>
                        <a:t>23,995</a:t>
                      </a:r>
                    </a:p>
                  </a:txBody>
                  <a:tcPr/>
                </a:tc>
                <a:tc>
                  <a:txBody>
                    <a:bodyPr/>
                    <a:lstStyle/>
                    <a:p>
                      <a:pPr algn="r"/>
                      <a:r>
                        <a:rPr lang="de-DE" sz="1200" dirty="0">
                          <a:latin typeface="Arial" panose="020B0604020202020204" pitchFamily="34" charset="0"/>
                          <a:cs typeface="Arial" panose="020B0604020202020204" pitchFamily="34" charset="0"/>
                        </a:rPr>
                        <a:t>31,637</a:t>
                      </a:r>
                    </a:p>
                  </a:txBody>
                  <a:tcPr/>
                </a:tc>
                <a:tc>
                  <a:txBody>
                    <a:bodyPr/>
                    <a:lstStyle/>
                    <a:p>
                      <a:pPr algn="r"/>
                      <a:r>
                        <a:rPr lang="de-DE" sz="1200" dirty="0">
                          <a:latin typeface="Arial" panose="020B0604020202020204" pitchFamily="34" charset="0"/>
                          <a:cs typeface="Arial" panose="020B0604020202020204" pitchFamily="34" charset="0"/>
                        </a:rPr>
                        <a:t>40,172</a:t>
                      </a:r>
                    </a:p>
                  </a:txBody>
                  <a:tcPr/>
                </a:tc>
                <a:tc>
                  <a:txBody>
                    <a:bodyPr/>
                    <a:lstStyle/>
                    <a:p>
                      <a:pPr algn="r"/>
                      <a:r>
                        <a:rPr lang="de-DE" sz="1200" dirty="0">
                          <a:latin typeface="Arial" panose="020B0604020202020204" pitchFamily="34" charset="0"/>
                          <a:cs typeface="Arial" panose="020B0604020202020204" pitchFamily="34" charset="0"/>
                        </a:rPr>
                        <a:t>50,464</a:t>
                      </a:r>
                    </a:p>
                  </a:txBody>
                  <a:tcPr/>
                </a:tc>
                <a:extLst>
                  <a:ext uri="{0D108BD9-81ED-4DB2-BD59-A6C34878D82A}">
                    <a16:rowId xmlns:a16="http://schemas.microsoft.com/office/drawing/2014/main" val="3901533476"/>
                  </a:ext>
                </a:extLst>
              </a:tr>
              <a:tr h="166612">
                <a:tc>
                  <a:txBody>
                    <a:bodyPr/>
                    <a:lstStyle/>
                    <a:p>
                      <a:pPr algn="l"/>
                      <a:r>
                        <a:rPr lang="de-DE" sz="1200" b="1" dirty="0">
                          <a:solidFill>
                            <a:schemeClr val="bg1"/>
                          </a:solidFill>
                          <a:latin typeface="Arial" panose="020B0604020202020204" pitchFamily="34" charset="0"/>
                          <a:cs typeface="Arial" panose="020B0604020202020204" pitchFamily="34" charset="0"/>
                        </a:rPr>
                        <a:t>25</a:t>
                      </a:r>
                    </a:p>
                  </a:txBody>
                  <a:tcPr>
                    <a:solidFill>
                      <a:schemeClr val="accent1"/>
                    </a:solidFill>
                  </a:tcPr>
                </a:tc>
                <a:tc>
                  <a:txBody>
                    <a:bodyPr/>
                    <a:lstStyle/>
                    <a:p>
                      <a:pPr algn="r"/>
                      <a:r>
                        <a:rPr lang="de-DE" sz="1200" dirty="0">
                          <a:latin typeface="Arial" panose="020B0604020202020204" pitchFamily="34" charset="0"/>
                          <a:cs typeface="Arial" panose="020B0604020202020204" pitchFamily="34" charset="0"/>
                        </a:rPr>
                        <a:t>2,397</a:t>
                      </a:r>
                    </a:p>
                  </a:txBody>
                  <a:tcPr/>
                </a:tc>
                <a:tc>
                  <a:txBody>
                    <a:bodyPr/>
                    <a:lstStyle/>
                    <a:p>
                      <a:pPr algn="r"/>
                      <a:r>
                        <a:rPr lang="de-DE" sz="1200" dirty="0">
                          <a:latin typeface="Arial" panose="020B0604020202020204" pitchFamily="34" charset="0"/>
                          <a:cs typeface="Arial" panose="020B0604020202020204" pitchFamily="34" charset="0"/>
                        </a:rPr>
                        <a:t>3,949</a:t>
                      </a:r>
                    </a:p>
                  </a:txBody>
                  <a:tcPr/>
                </a:tc>
                <a:tc>
                  <a:txBody>
                    <a:bodyPr/>
                    <a:lstStyle/>
                    <a:p>
                      <a:pPr algn="r"/>
                      <a:r>
                        <a:rPr lang="de-DE" sz="1200" dirty="0">
                          <a:latin typeface="Arial" panose="020B0604020202020204" pitchFamily="34" charset="0"/>
                          <a:cs typeface="Arial" panose="020B0604020202020204" pitchFamily="34" charset="0"/>
                        </a:rPr>
                        <a:t>7,671</a:t>
                      </a:r>
                    </a:p>
                  </a:txBody>
                  <a:tcPr/>
                </a:tc>
                <a:tc>
                  <a:txBody>
                    <a:bodyPr/>
                    <a:lstStyle/>
                    <a:p>
                      <a:pPr algn="r"/>
                      <a:r>
                        <a:rPr lang="de-DE" sz="1200" dirty="0">
                          <a:latin typeface="Arial" panose="020B0604020202020204" pitchFamily="34" charset="0"/>
                          <a:cs typeface="Arial" panose="020B0604020202020204" pitchFamily="34" charset="0"/>
                        </a:rPr>
                        <a:t>14,481</a:t>
                      </a:r>
                    </a:p>
                  </a:txBody>
                  <a:tcPr/>
                </a:tc>
                <a:tc>
                  <a:txBody>
                    <a:bodyPr/>
                    <a:lstStyle/>
                    <a:p>
                      <a:pPr algn="r"/>
                      <a:r>
                        <a:rPr lang="de-DE" sz="1200" dirty="0">
                          <a:latin typeface="Arial" panose="020B0604020202020204" pitchFamily="34" charset="0"/>
                          <a:cs typeface="Arial" panose="020B0604020202020204" pitchFamily="34" charset="0"/>
                        </a:rPr>
                        <a:t>20,536</a:t>
                      </a:r>
                    </a:p>
                  </a:txBody>
                  <a:tcPr/>
                </a:tc>
                <a:tc>
                  <a:txBody>
                    <a:bodyPr/>
                    <a:lstStyle/>
                    <a:p>
                      <a:pPr algn="r"/>
                      <a:r>
                        <a:rPr lang="de-DE" sz="1200" dirty="0">
                          <a:latin typeface="Arial" panose="020B0604020202020204" pitchFamily="34" charset="0"/>
                          <a:cs typeface="Arial" panose="020B0604020202020204" pitchFamily="34" charset="0"/>
                        </a:rPr>
                        <a:t>23,315</a:t>
                      </a:r>
                    </a:p>
                  </a:txBody>
                  <a:tcPr/>
                </a:tc>
                <a:tc>
                  <a:txBody>
                    <a:bodyPr/>
                    <a:lstStyle/>
                    <a:p>
                      <a:pPr algn="r"/>
                      <a:r>
                        <a:rPr lang="de-DE" sz="1200" dirty="0">
                          <a:latin typeface="Arial" panose="020B0604020202020204" pitchFamily="34" charset="0"/>
                          <a:cs typeface="Arial" panose="020B0604020202020204" pitchFamily="34" charset="0"/>
                        </a:rPr>
                        <a:t>30,811</a:t>
                      </a:r>
                    </a:p>
                  </a:txBody>
                  <a:tcPr/>
                </a:tc>
                <a:tc>
                  <a:txBody>
                    <a:bodyPr/>
                    <a:lstStyle/>
                    <a:p>
                      <a:pPr algn="r"/>
                      <a:r>
                        <a:rPr lang="de-DE" sz="1200" dirty="0">
                          <a:latin typeface="Arial" panose="020B0604020202020204" pitchFamily="34" charset="0"/>
                          <a:cs typeface="Arial" panose="020B0604020202020204" pitchFamily="34" charset="0"/>
                        </a:rPr>
                        <a:t>39,223</a:t>
                      </a:r>
                    </a:p>
                  </a:txBody>
                  <a:tcPr/>
                </a:tc>
                <a:tc>
                  <a:txBody>
                    <a:bodyPr/>
                    <a:lstStyle/>
                    <a:p>
                      <a:pPr algn="r"/>
                      <a:r>
                        <a:rPr lang="de-DE" sz="1200" dirty="0">
                          <a:latin typeface="Arial" panose="020B0604020202020204" pitchFamily="34" charset="0"/>
                          <a:cs typeface="Arial" panose="020B0604020202020204" pitchFamily="34" charset="0"/>
                        </a:rPr>
                        <a:t>49.422</a:t>
                      </a:r>
                    </a:p>
                  </a:txBody>
                  <a:tcPr/>
                </a:tc>
                <a:extLst>
                  <a:ext uri="{0D108BD9-81ED-4DB2-BD59-A6C34878D82A}">
                    <a16:rowId xmlns:a16="http://schemas.microsoft.com/office/drawing/2014/main" val="728371483"/>
                  </a:ext>
                </a:extLst>
              </a:tr>
            </a:tbl>
          </a:graphicData>
        </a:graphic>
      </p:graphicFrame>
      <p:cxnSp>
        <p:nvCxnSpPr>
          <p:cNvPr id="15" name="Gerade Verbindung mit Pfeil 14">
            <a:extLst>
              <a:ext uri="{FF2B5EF4-FFF2-40B4-BE49-F238E27FC236}">
                <a16:creationId xmlns:a16="http://schemas.microsoft.com/office/drawing/2014/main" id="{0A4E340A-D408-433F-9AD8-A384DA0794C9}"/>
              </a:ext>
            </a:extLst>
          </p:cNvPr>
          <p:cNvCxnSpPr>
            <a:cxnSpLocks/>
          </p:cNvCxnSpPr>
          <p:nvPr/>
        </p:nvCxnSpPr>
        <p:spPr>
          <a:xfrm>
            <a:off x="1285240" y="4914197"/>
            <a:ext cx="19368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2774ECBA-4659-49FA-9BC7-C50D4C117BD2}"/>
              </a:ext>
            </a:extLst>
          </p:cNvPr>
          <p:cNvCxnSpPr>
            <a:cxnSpLocks/>
          </p:cNvCxnSpPr>
          <p:nvPr/>
        </p:nvCxnSpPr>
        <p:spPr>
          <a:xfrm>
            <a:off x="1582420" y="5036117"/>
            <a:ext cx="0" cy="18288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0B277040-E207-482F-9F23-1B9821A1161C}"/>
              </a:ext>
            </a:extLst>
          </p:cNvPr>
          <p:cNvSpPr txBox="1"/>
          <p:nvPr/>
        </p:nvSpPr>
        <p:spPr>
          <a:xfrm>
            <a:off x="187386" y="4550784"/>
            <a:ext cx="11563626" cy="276999"/>
          </a:xfrm>
          <a:prstGeom prst="rect">
            <a:avLst/>
          </a:prstGeom>
          <a:noFill/>
        </p:spPr>
        <p:txBody>
          <a:bodyPr wrap="square" rtlCol="0">
            <a:spAutoFit/>
          </a:bodyPr>
          <a:lstStyle/>
          <a:p>
            <a:r>
              <a:rPr lang="de-DE" sz="1200" b="1" dirty="0">
                <a:latin typeface="Arial" panose="020B0604020202020204" pitchFamily="34" charset="0"/>
                <a:cs typeface="Arial" panose="020B0604020202020204" pitchFamily="34" charset="0"/>
              </a:rPr>
              <a:t>Wasserstoffdichten in Abhängigkeit von Druck und Temperatur in [kg/m³] bzw. [g/l], weitere Dichten unter: </a:t>
            </a:r>
            <a:r>
              <a:rPr lang="de-DE" sz="1200" b="1" i="1" u="sng" dirty="0">
                <a:latin typeface="Arial" panose="020B0604020202020204" pitchFamily="34" charset="0"/>
                <a:cs typeface="Arial" panose="020B0604020202020204" pitchFamily="34" charset="0"/>
                <a:hlinkClick r:id="rId7">
                  <a:snd r:embed="rId5" name="arrow.wav"/>
                </a:hlinkClick>
              </a:rPr>
              <a:t>NIST Chemistry </a:t>
            </a:r>
            <a:r>
              <a:rPr lang="de-DE" sz="1200" b="1" i="1" u="sng" dirty="0" err="1">
                <a:latin typeface="Arial" panose="020B0604020202020204" pitchFamily="34" charset="0"/>
                <a:cs typeface="Arial" panose="020B0604020202020204" pitchFamily="34" charset="0"/>
                <a:hlinkClick r:id="rId7">
                  <a:snd r:embed="rId5" name="arrow.wav"/>
                </a:hlinkClick>
              </a:rPr>
              <a:t>WebBook</a:t>
            </a:r>
            <a:r>
              <a:rPr lang="de-DE" sz="1200" b="1" i="1" u="sng" dirty="0">
                <a:latin typeface="Arial" panose="020B0604020202020204" pitchFamily="34" charset="0"/>
                <a:cs typeface="Arial" panose="020B0604020202020204" pitchFamily="34" charset="0"/>
                <a:hlinkClick r:id="rId7">
                  <a:snd r:embed="rId5" name="arrow.wav"/>
                </a:hlinkClick>
              </a:rPr>
              <a:t>  </a:t>
            </a:r>
            <a:endParaRPr lang="de-DE" sz="1200" b="1" i="1" u="sng" dirty="0">
              <a:latin typeface="Arial" panose="020B0604020202020204" pitchFamily="34" charset="0"/>
              <a:cs typeface="Arial" panose="020B0604020202020204" pitchFamily="34" charset="0"/>
            </a:endParaRPr>
          </a:p>
        </p:txBody>
      </p:sp>
      <p:pic>
        <p:nvPicPr>
          <p:cNvPr id="22" name="Grafik 21" descr="Cursor">
            <a:extLst>
              <a:ext uri="{FF2B5EF4-FFF2-40B4-BE49-F238E27FC236}">
                <a16:creationId xmlns:a16="http://schemas.microsoft.com/office/drawing/2014/main" id="{AF2670A8-49F6-43D4-BAA4-C4CA0379FD8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06039" y="4593432"/>
            <a:ext cx="223576" cy="223576"/>
          </a:xfrm>
          <a:prstGeom prst="rect">
            <a:avLst/>
          </a:prstGeom>
        </p:spPr>
      </p:pic>
      <mc:AlternateContent xmlns:mc="http://schemas.openxmlformats.org/markup-compatibility/2006">
        <mc:Choice xmlns:a14="http://schemas.microsoft.com/office/drawing/2010/main" Requires="a14">
          <p:sp>
            <p:nvSpPr>
              <p:cNvPr id="23" name="Rechteck 22">
                <a:extLst>
                  <a:ext uri="{FF2B5EF4-FFF2-40B4-BE49-F238E27FC236}">
                    <a16:creationId xmlns:a16="http://schemas.microsoft.com/office/drawing/2014/main" id="{DEA9A121-2DC5-4711-9971-87EEA3DC01AC}"/>
                  </a:ext>
                </a:extLst>
              </p:cNvPr>
              <p:cNvSpPr/>
              <p:nvPr/>
            </p:nvSpPr>
            <p:spPr>
              <a:xfrm>
                <a:off x="265207" y="1920875"/>
                <a:ext cx="7753377" cy="117848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sSub>
                      <m:sSubPr>
                        <m:ctrlPr>
                          <a:rPr lang="de-DE" sz="1600" i="1" smtClean="0">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b="0" i="1" smtClean="0">
                            <a:latin typeface="Cambria Math" panose="02040503050406030204" pitchFamily="18" charset="0"/>
                          </a:rPr>
                          <m:t>𝑆𝑝𝑒𝑖𝑐h𝑒𝑟𝑏</m:t>
                        </m:r>
                        <m:r>
                          <a:rPr lang="de-DE" sz="1600" i="1">
                            <a:latin typeface="Cambria Math" panose="02040503050406030204" pitchFamily="18" charset="0"/>
                          </a:rPr>
                          <m:t>𝑒𝑑𝑎𝑟𝑓</m:t>
                        </m:r>
                      </m:sub>
                    </m:sSub>
                    <m:r>
                      <a:rPr lang="de-DE" sz="1600" i="1" smtClean="0">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𝐵𝑒𝑑𝑎𝑟𝑓</m:t>
                        </m:r>
                        <m:r>
                          <a:rPr lang="de-DE" sz="1600" i="1">
                            <a:latin typeface="Cambria Math" panose="02040503050406030204" pitchFamily="18" charset="0"/>
                          </a:rPr>
                          <m:t>,   </m:t>
                        </m:r>
                        <m:r>
                          <a:rPr lang="de-DE" sz="1600" i="1">
                            <a:latin typeface="Cambria Math" panose="02040503050406030204" pitchFamily="18" charset="0"/>
                          </a:rPr>
                          <m:t>𝑑</m:t>
                        </m:r>
                      </m:sub>
                    </m:sSub>
                    <m:r>
                      <a:rPr lang="de-DE" sz="1600" i="1" smtClean="0">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𝑇𝑎𝑔𝑒</m:t>
                    </m:r>
                    <m:r>
                      <a:rPr lang="de-DE" sz="1600" b="0" i="1" smtClean="0">
                        <a:latin typeface="Cambria Math" panose="02040503050406030204" pitchFamily="18" charset="0"/>
                        <a:ea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𝑜h𝑛𝑒</m:t>
                    </m:r>
                    <m:r>
                      <a:rPr lang="de-DE" sz="1600" b="0" i="1" smtClean="0">
                        <a:latin typeface="Cambria Math" panose="02040503050406030204" pitchFamily="18" charset="0"/>
                        <a:ea typeface="Cambria Math" panose="02040503050406030204" pitchFamily="18" charset="0"/>
                      </a:rPr>
                      <m:t> </m:t>
                    </m:r>
                    <m:r>
                      <a:rPr lang="de-DE" sz="1600" b="0" i="1" smtClean="0">
                        <a:latin typeface="Cambria Math" panose="02040503050406030204" pitchFamily="18" charset="0"/>
                        <a:ea typeface="Cambria Math" panose="02040503050406030204" pitchFamily="18" charset="0"/>
                      </a:rPr>
                      <m:t>𝐵𝑒𝑙𝑖𝑒𝑓𝑒𝑟𝑢𝑛𝑔</m:t>
                    </m:r>
                  </m:oMath>
                </a14:m>
                <a:r>
                  <a:rPr lang="de-DE" sz="1600" dirty="0">
                    <a:ea typeface="Cambria Math" panose="02040503050406030204" pitchFamily="18" charset="0"/>
                  </a:rPr>
                  <a:t> </a:t>
                </a:r>
                <a14:m>
                  <m:oMath xmlns:m="http://schemas.openxmlformats.org/officeDocument/2006/math">
                    <m:r>
                      <a:rPr lang="de-DE" sz="1600" i="1">
                        <a:latin typeface="Cambria Math" panose="02040503050406030204" pitchFamily="18" charset="0"/>
                        <a:ea typeface="Cambria Math" panose="02040503050406030204" pitchFamily="18" charset="0"/>
                      </a:rPr>
                      <m:t>+</m:t>
                    </m:r>
                    <m:r>
                      <a:rPr lang="de-DE" sz="1600" b="0" i="1" smtClean="0">
                        <a:latin typeface="Cambria Math" panose="02040503050406030204" pitchFamily="18" charset="0"/>
                        <a:ea typeface="Cambria Math" panose="02040503050406030204" pitchFamily="18" charset="0"/>
                      </a:rPr>
                      <m:t> </m:t>
                    </m:r>
                    <m:r>
                      <a:rPr lang="de-DE" sz="1600" i="1">
                        <a:latin typeface="Cambria Math" panose="02040503050406030204" pitchFamily="18" charset="0"/>
                        <a:ea typeface="Cambria Math" panose="02040503050406030204" pitchFamily="18" charset="0"/>
                      </a:rPr>
                      <m:t>𝑆𝑖𝑐h𝑒𝑟h𝑒𝑖𝑡𝑠𝑧𝑢𝑠𝑐h𝑙𝑎𝑔</m:t>
                    </m:r>
                    <m:r>
                      <a:rPr lang="de-DE" sz="1600" b="0" i="1" baseline="30000" smtClean="0">
                        <a:latin typeface="Cambria Math" panose="02040503050406030204" pitchFamily="18" charset="0"/>
                        <a:ea typeface="Cambria Math" panose="02040503050406030204" pitchFamily="18" charset="0"/>
                      </a:rPr>
                      <m:t>1</m:t>
                    </m:r>
                  </m:oMath>
                </a14:m>
                <a:endParaRPr lang="de-DE" sz="1600" baseline="30000" dirty="0">
                  <a:latin typeface="Arial" panose="020B0604020202020204" pitchFamily="34" charset="0"/>
                  <a:cs typeface="Arial" panose="020B0604020202020204" pitchFamily="34" charset="0"/>
                </a:endParaRPr>
              </a:p>
            </p:txBody>
          </p:sp>
        </mc:Choice>
        <mc:Fallback>
          <p:sp>
            <p:nvSpPr>
              <p:cNvPr id="23" name="Rechteck 22">
                <a:extLst>
                  <a:ext uri="{FF2B5EF4-FFF2-40B4-BE49-F238E27FC236}">
                    <a16:creationId xmlns:a16="http://schemas.microsoft.com/office/drawing/2014/main" id="{DEA9A121-2DC5-4711-9971-87EEA3DC01AC}"/>
                  </a:ext>
                </a:extLst>
              </p:cNvPr>
              <p:cNvSpPr>
                <a:spLocks noRot="1" noChangeAspect="1" noMove="1" noResize="1" noEditPoints="1" noAdjustHandles="1" noChangeArrowheads="1" noChangeShapeType="1" noTextEdit="1"/>
              </p:cNvSpPr>
              <p:nvPr/>
            </p:nvSpPr>
            <p:spPr>
              <a:xfrm>
                <a:off x="265207" y="1920875"/>
                <a:ext cx="7753377" cy="1178481"/>
              </a:xfrm>
              <a:prstGeom prst="rect">
                <a:avLst/>
              </a:prstGeom>
              <a:blipFill>
                <a:blip r:embed="rId10"/>
                <a:stretch>
                  <a:fillRect/>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mc:Choice xmlns:a14="http://schemas.microsoft.com/office/drawing/2010/main" Requires="a14">
          <p:sp>
            <p:nvSpPr>
              <p:cNvPr id="24" name="Rechteck 23">
                <a:extLst>
                  <a:ext uri="{FF2B5EF4-FFF2-40B4-BE49-F238E27FC236}">
                    <a16:creationId xmlns:a16="http://schemas.microsoft.com/office/drawing/2014/main" id="{1A8746A1-2951-42D1-81AC-B14A95BAD09F}"/>
                  </a:ext>
                </a:extLst>
              </p:cNvPr>
              <p:cNvSpPr/>
              <p:nvPr/>
            </p:nvSpPr>
            <p:spPr>
              <a:xfrm>
                <a:off x="294507" y="3223871"/>
                <a:ext cx="7724077" cy="1151279"/>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sz="1600" i="1" dirty="0">
                  <a:latin typeface="Cambria Math" panose="02040503050406030204" pitchFamily="18" charset="0"/>
                </a:endParaRPr>
              </a:p>
              <a:p>
                <a:pPr algn="ctr"/>
                <a14:m>
                  <m:oMathPara xmlns:m="http://schemas.openxmlformats.org/officeDocument/2006/math">
                    <m:oMathParaPr>
                      <m:jc m:val="center"/>
                    </m:oMathParaPr>
                    <m:oMath xmlns:m="http://schemas.openxmlformats.org/officeDocument/2006/math">
                      <m:sSub>
                        <m:sSubPr>
                          <m:ctrlPr>
                            <a:rPr lang="de-DE" sz="1600" i="1" smtClean="0">
                              <a:latin typeface="Cambria Math" panose="02040503050406030204" pitchFamily="18" charset="0"/>
                            </a:rPr>
                          </m:ctrlPr>
                        </m:sSubPr>
                        <m:e>
                          <m:r>
                            <a:rPr lang="de-DE" sz="1600" b="0" i="1" smtClean="0">
                              <a:latin typeface="Cambria Math" panose="02040503050406030204" pitchFamily="18" charset="0"/>
                            </a:rPr>
                            <m:t>𝑉</m:t>
                          </m:r>
                        </m:e>
                        <m:sub>
                          <m:r>
                            <a:rPr lang="de-DE" sz="1600" b="0" i="1" smtClean="0">
                              <a:latin typeface="Cambria Math" panose="02040503050406030204" pitchFamily="18" charset="0"/>
                            </a:rPr>
                            <m:t>𝐵𝑒h</m:t>
                          </m:r>
                          <m:r>
                            <a:rPr lang="de-DE" sz="1600" b="0" i="1" smtClean="0">
                              <a:latin typeface="Cambria Math" panose="02040503050406030204" pitchFamily="18" charset="0"/>
                            </a:rPr>
                            <m:t>ä</m:t>
                          </m:r>
                          <m:r>
                            <a:rPr lang="de-DE" sz="1600" b="0" i="1" smtClean="0">
                              <a:latin typeface="Cambria Math" panose="02040503050406030204" pitchFamily="18" charset="0"/>
                            </a:rPr>
                            <m:t>𝑙𝑡𝑒𝑟</m:t>
                          </m:r>
                          <m:r>
                            <a:rPr lang="de-DE" sz="1600" i="1">
                              <a:latin typeface="Cambria Math" panose="02040503050406030204" pitchFamily="18" charset="0"/>
                            </a:rPr>
                            <m:t>,   </m:t>
                          </m:r>
                          <m:r>
                            <a:rPr lang="de-DE" sz="1600" b="0" i="1" smtClean="0">
                              <a:latin typeface="Cambria Math" panose="02040503050406030204" pitchFamily="18" charset="0"/>
                            </a:rPr>
                            <m:t>𝑒𝑟𝑓𝑜𝑟𝑑𝑒𝑟𝑙𝑖𝑐h</m:t>
                          </m:r>
                        </m:sub>
                      </m:sSub>
                      <m:r>
                        <a:rPr lang="de-DE" sz="1600" i="1" smtClean="0">
                          <a:latin typeface="Cambria Math" panose="02040503050406030204" pitchFamily="18" charset="0"/>
                          <a:ea typeface="Cambria Math" panose="02040503050406030204" pitchFamily="18" charset="0"/>
                        </a:rPr>
                        <m:t>=</m:t>
                      </m:r>
                      <m:f>
                        <m:fPr>
                          <m:ctrlPr>
                            <a:rPr lang="de-DE" sz="1600" i="1" smtClean="0">
                              <a:latin typeface="Cambria Math" panose="02040503050406030204" pitchFamily="18" charset="0"/>
                              <a:ea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𝑚</m:t>
                              </m:r>
                            </m:e>
                            <m:sub>
                              <m:sSub>
                                <m:sSubPr>
                                  <m:ctrlPr>
                                    <a:rPr lang="de-DE" sz="1600" i="1">
                                      <a:latin typeface="Cambria Math" panose="02040503050406030204" pitchFamily="18" charset="0"/>
                                    </a:rPr>
                                  </m:ctrlPr>
                                </m:sSubPr>
                                <m:e>
                                  <m:r>
                                    <a:rPr lang="de-DE" sz="1600" i="1">
                                      <a:latin typeface="Cambria Math" panose="02040503050406030204" pitchFamily="18" charset="0"/>
                                    </a:rPr>
                                    <m:t>𝐻</m:t>
                                  </m:r>
                                </m:e>
                                <m:sub>
                                  <m:r>
                                    <a:rPr lang="de-DE" sz="1600" i="1">
                                      <a:latin typeface="Cambria Math" panose="02040503050406030204" pitchFamily="18" charset="0"/>
                                    </a:rPr>
                                    <m:t>2</m:t>
                                  </m:r>
                                </m:sub>
                              </m:sSub>
                              <m:r>
                                <a:rPr lang="de-DE" sz="1600" i="1">
                                  <a:latin typeface="Cambria Math" panose="02040503050406030204" pitchFamily="18" charset="0"/>
                                </a:rPr>
                                <m:t>,   </m:t>
                              </m:r>
                              <m:r>
                                <a:rPr lang="de-DE" sz="1600" i="1">
                                  <a:latin typeface="Cambria Math" panose="02040503050406030204" pitchFamily="18" charset="0"/>
                                </a:rPr>
                                <m:t>𝑆𝑝𝑒𝑖𝑐h𝑒𝑟𝑏𝑒𝑑𝑎𝑟𝑓</m:t>
                              </m:r>
                            </m:sub>
                          </m:sSub>
                        </m:num>
                        <m:den>
                          <m:r>
                            <a:rPr lang="de-DE" sz="1600" b="0" i="1" smtClean="0">
                              <a:latin typeface="Cambria Math" panose="02040503050406030204" pitchFamily="18" charset="0"/>
                              <a:ea typeface="Cambria Math" panose="02040503050406030204" pitchFamily="18" charset="0"/>
                            </a:rPr>
                            <m:t>(</m:t>
                          </m:r>
                          <m:sSub>
                            <m:sSubPr>
                              <m:ctrlPr>
                                <a:rPr lang="de-DE" sz="1600" b="0" i="1" smtClean="0">
                                  <a:latin typeface="Cambria Math" panose="02040503050406030204" pitchFamily="18" charset="0"/>
                                  <a:ea typeface="Cambria Math" panose="02040503050406030204" pitchFamily="18" charset="0"/>
                                </a:rPr>
                              </m:ctrlPr>
                            </m:sSubPr>
                            <m:e>
                              <m:r>
                                <a:rPr lang="de-DE" sz="1600" b="0" i="1" smtClean="0">
                                  <a:latin typeface="Cambria Math" panose="02040503050406030204" pitchFamily="18" charset="0"/>
                                  <a:ea typeface="Cambria Math" panose="02040503050406030204" pitchFamily="18" charset="0"/>
                                  <a:sym typeface="Symbol" panose="05050102010706020507" pitchFamily="18" charset="2"/>
                                </a:rPr>
                                <m:t></m:t>
                              </m:r>
                            </m:e>
                            <m:sub>
                              <m:r>
                                <a:rPr lang="de-DE" sz="1600" b="0" i="1" smtClean="0">
                                  <a:latin typeface="Cambria Math" panose="02040503050406030204" pitchFamily="18" charset="0"/>
                                  <a:ea typeface="Cambria Math" panose="02040503050406030204" pitchFamily="18" charset="0"/>
                                </a:rPr>
                                <m:t>𝑇</m:t>
                              </m:r>
                              <m:r>
                                <a:rPr lang="de-DE" sz="1600" b="0" i="1" smtClean="0">
                                  <a:latin typeface="Cambria Math" panose="02040503050406030204" pitchFamily="18" charset="0"/>
                                  <a:ea typeface="Cambria Math" panose="02040503050406030204" pitchFamily="18" charset="0"/>
                                </a:rPr>
                                <m:t>,   </m:t>
                              </m:r>
                              <m:sSub>
                                <m:sSubPr>
                                  <m:ctrlPr>
                                    <a:rPr lang="de-DE" sz="1600" b="0" i="1" smtClean="0">
                                      <a:latin typeface="Cambria Math" panose="02040503050406030204" pitchFamily="18" charset="0"/>
                                      <a:ea typeface="Cambria Math" panose="02040503050406030204" pitchFamily="18" charset="0"/>
                                    </a:rPr>
                                  </m:ctrlPr>
                                </m:sSubPr>
                                <m:e>
                                  <m:r>
                                    <a:rPr lang="de-DE" sz="1600" b="0" i="1" smtClean="0">
                                      <a:latin typeface="Cambria Math" panose="02040503050406030204" pitchFamily="18" charset="0"/>
                                      <a:ea typeface="Cambria Math" panose="02040503050406030204" pitchFamily="18" charset="0"/>
                                    </a:rPr>
                                    <m:t>𝑃</m:t>
                                  </m:r>
                                </m:e>
                                <m:sub>
                                  <m:r>
                                    <a:rPr lang="de-DE" sz="1600" b="0" i="1" smtClean="0">
                                      <a:latin typeface="Cambria Math" panose="02040503050406030204" pitchFamily="18" charset="0"/>
                                      <a:ea typeface="Cambria Math" panose="02040503050406030204" pitchFamily="18" charset="0"/>
                                    </a:rPr>
                                    <m:t>𝑚𝑎𝑥</m:t>
                                  </m:r>
                                </m:sub>
                              </m:sSub>
                            </m:sub>
                          </m:sSub>
                          <m:r>
                            <a:rPr lang="de-DE" sz="1600" b="0" i="1" smtClean="0">
                              <a:latin typeface="Cambria Math" panose="02040503050406030204" pitchFamily="18" charset="0"/>
                              <a:ea typeface="Cambria Math" panose="02040503050406030204" pitchFamily="18" charset="0"/>
                            </a:rPr>
                            <m:t>−</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sym typeface="Symbol" panose="05050102010706020507" pitchFamily="18" charset="2"/>
                                </a:rPr>
                                <m:t></m:t>
                              </m:r>
                            </m:e>
                            <m:sub>
                              <m:r>
                                <a:rPr lang="de-DE" sz="1600" i="1">
                                  <a:latin typeface="Cambria Math" panose="02040503050406030204" pitchFamily="18" charset="0"/>
                                  <a:ea typeface="Cambria Math" panose="02040503050406030204" pitchFamily="18" charset="0"/>
                                </a:rPr>
                                <m:t>𝑇</m:t>
                              </m:r>
                              <m:r>
                                <a:rPr lang="de-DE" sz="1600" i="1">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𝑃</m:t>
                                  </m:r>
                                </m:e>
                                <m:sub>
                                  <m:r>
                                    <a:rPr lang="de-DE" sz="1600" b="0" i="1" smtClean="0">
                                      <a:latin typeface="Cambria Math" panose="02040503050406030204" pitchFamily="18" charset="0"/>
                                      <a:ea typeface="Cambria Math" panose="02040503050406030204" pitchFamily="18" charset="0"/>
                                    </a:rPr>
                                    <m:t>𝐺𝑟𝑒𝑛𝑧</m:t>
                                  </m:r>
                                </m:sub>
                              </m:sSub>
                            </m:sub>
                          </m:sSub>
                          <m:r>
                            <a:rPr lang="de-DE" sz="1600" b="0" i="1" smtClean="0">
                              <a:latin typeface="Cambria Math" panose="02040503050406030204" pitchFamily="18" charset="0"/>
                              <a:ea typeface="Cambria Math" panose="02040503050406030204" pitchFamily="18" charset="0"/>
                            </a:rPr>
                            <m:t>)</m:t>
                          </m:r>
                        </m:den>
                      </m:f>
                    </m:oMath>
                  </m:oMathPara>
                </a14:m>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a:p>
                <a:pPr algn="ctr"/>
                <a:endParaRPr lang="de-DE" sz="1600" dirty="0">
                  <a:latin typeface="Arial" panose="020B0604020202020204" pitchFamily="34" charset="0"/>
                  <a:cs typeface="Arial" panose="020B0604020202020204" pitchFamily="34" charset="0"/>
                </a:endParaRPr>
              </a:p>
            </p:txBody>
          </p:sp>
        </mc:Choice>
        <mc:Fallback>
          <p:sp>
            <p:nvSpPr>
              <p:cNvPr id="24" name="Rechteck 23">
                <a:extLst>
                  <a:ext uri="{FF2B5EF4-FFF2-40B4-BE49-F238E27FC236}">
                    <a16:creationId xmlns:a16="http://schemas.microsoft.com/office/drawing/2014/main" id="{1A8746A1-2951-42D1-81AC-B14A95BAD09F}"/>
                  </a:ext>
                </a:extLst>
              </p:cNvPr>
              <p:cNvSpPr>
                <a:spLocks noRot="1" noChangeAspect="1" noMove="1" noResize="1" noEditPoints="1" noAdjustHandles="1" noChangeArrowheads="1" noChangeShapeType="1" noTextEdit="1"/>
              </p:cNvSpPr>
              <p:nvPr/>
            </p:nvSpPr>
            <p:spPr>
              <a:xfrm>
                <a:off x="294507" y="3223871"/>
                <a:ext cx="7724077" cy="1151279"/>
              </a:xfrm>
              <a:prstGeom prst="rect">
                <a:avLst/>
              </a:prstGeom>
              <a:blipFill>
                <a:blip r:embed="rId11"/>
                <a:stretch>
                  <a:fillRect/>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25" name="Rechteck 24">
                <a:extLst>
                  <a:ext uri="{FF2B5EF4-FFF2-40B4-BE49-F238E27FC236}">
                    <a16:creationId xmlns:a16="http://schemas.microsoft.com/office/drawing/2014/main" id="{655364DF-B933-4612-855E-D35D0F7FEBDE}"/>
                  </a:ext>
                </a:extLst>
              </p:cNvPr>
              <p:cNvSpPr/>
              <p:nvPr/>
            </p:nvSpPr>
            <p:spPr>
              <a:xfrm>
                <a:off x="8138161" y="1920876"/>
                <a:ext cx="3759332" cy="2460383"/>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14:m>
                  <m:oMath xmlns:m="http://schemas.openxmlformats.org/officeDocument/2006/math">
                    <m:sSub>
                      <m:sSubPr>
                        <m:ctrlPr>
                          <a:rPr lang="de-DE" sz="1100" i="1" smtClean="0">
                            <a:latin typeface="Cambria Math" panose="02040503050406030204" pitchFamily="18" charset="0"/>
                          </a:rPr>
                        </m:ctrlPr>
                      </m:sSubPr>
                      <m:e>
                        <m:r>
                          <a:rPr lang="de-DE" sz="1100" i="1">
                            <a:latin typeface="Cambria Math" panose="02040503050406030204" pitchFamily="18" charset="0"/>
                          </a:rPr>
                          <m:t>𝑚</m:t>
                        </m:r>
                      </m:e>
                      <m:sub>
                        <m:sSub>
                          <m:sSubPr>
                            <m:ctrlPr>
                              <a:rPr lang="de-DE" sz="1100" i="1">
                                <a:latin typeface="Cambria Math" panose="02040503050406030204" pitchFamily="18" charset="0"/>
                              </a:rPr>
                            </m:ctrlPr>
                          </m:sSubPr>
                          <m:e>
                            <m:r>
                              <a:rPr lang="de-DE" sz="1100" i="1">
                                <a:latin typeface="Cambria Math" panose="02040503050406030204" pitchFamily="18" charset="0"/>
                              </a:rPr>
                              <m:t>𝐻</m:t>
                            </m:r>
                          </m:e>
                          <m:sub>
                            <m:r>
                              <a:rPr lang="de-DE" sz="1100" i="1">
                                <a:latin typeface="Cambria Math" panose="02040503050406030204" pitchFamily="18" charset="0"/>
                              </a:rPr>
                              <m:t>2</m:t>
                            </m:r>
                          </m:sub>
                        </m:sSub>
                        <m:r>
                          <a:rPr lang="de-DE" sz="1100" i="1">
                            <a:latin typeface="Cambria Math" panose="02040503050406030204" pitchFamily="18" charset="0"/>
                          </a:rPr>
                          <m:t>,   </m:t>
                        </m:r>
                        <m:r>
                          <a:rPr lang="de-DE" sz="1100" i="1">
                            <a:latin typeface="Cambria Math" panose="02040503050406030204" pitchFamily="18" charset="0"/>
                          </a:rPr>
                          <m:t>𝑆𝑝𝑒𝑖𝑐h𝑒𝑟𝑏𝑒𝑑𝑎𝑟𝑓</m:t>
                        </m:r>
                      </m:sub>
                    </m:sSub>
                  </m:oMath>
                </a14:m>
                <a:r>
                  <a:rPr lang="de-DE" sz="1050" dirty="0">
                    <a:latin typeface="Arial" panose="020B0604020202020204" pitchFamily="34" charset="0"/>
                    <a:cs typeface="Arial" panose="020B0604020202020204" pitchFamily="34" charset="0"/>
                  </a:rPr>
                  <a:t>: erforderliche, nutzbare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-Menge</a:t>
                </a:r>
              </a:p>
              <a:p>
                <a:endParaRPr lang="de-DE" sz="1050" dirty="0">
                  <a:latin typeface="Arial" panose="020B0604020202020204" pitchFamily="34" charset="0"/>
                  <a:cs typeface="Arial" panose="020B0604020202020204" pitchFamily="34" charset="0"/>
                </a:endParaRPr>
              </a:p>
              <a:p>
                <a14:m>
                  <m:oMath xmlns:m="http://schemas.openxmlformats.org/officeDocument/2006/math">
                    <m:sSub>
                      <m:sSubPr>
                        <m:ctrlPr>
                          <a:rPr lang="de-DE" sz="1050" i="1">
                            <a:latin typeface="Cambria Math" panose="02040503050406030204" pitchFamily="18" charset="0"/>
                          </a:rPr>
                        </m:ctrlPr>
                      </m:sSubPr>
                      <m:e>
                        <m:r>
                          <a:rPr lang="de-DE" sz="1050" i="1">
                            <a:latin typeface="Cambria Math" panose="02040503050406030204" pitchFamily="18" charset="0"/>
                          </a:rPr>
                          <m:t>𝑚</m:t>
                        </m:r>
                      </m:e>
                      <m:sub>
                        <m:sSub>
                          <m:sSubPr>
                            <m:ctrlPr>
                              <a:rPr lang="de-DE" sz="1050" i="1">
                                <a:latin typeface="Cambria Math" panose="02040503050406030204" pitchFamily="18" charset="0"/>
                              </a:rPr>
                            </m:ctrlPr>
                          </m:sSubPr>
                          <m:e>
                            <m:r>
                              <a:rPr lang="de-DE" sz="1050" i="1">
                                <a:latin typeface="Cambria Math" panose="02040503050406030204" pitchFamily="18" charset="0"/>
                              </a:rPr>
                              <m:t>𝐻</m:t>
                            </m:r>
                          </m:e>
                          <m:sub>
                            <m:r>
                              <a:rPr lang="de-DE" sz="1050" i="1">
                                <a:latin typeface="Cambria Math" panose="02040503050406030204" pitchFamily="18" charset="0"/>
                              </a:rPr>
                              <m:t>2</m:t>
                            </m:r>
                          </m:sub>
                        </m:sSub>
                        <m:r>
                          <a:rPr lang="de-DE" sz="1050" i="1">
                            <a:latin typeface="Cambria Math" panose="02040503050406030204" pitchFamily="18" charset="0"/>
                          </a:rPr>
                          <m:t>,   </m:t>
                        </m:r>
                        <m:r>
                          <a:rPr lang="de-DE" sz="1050" i="1">
                            <a:latin typeface="Cambria Math" panose="02040503050406030204" pitchFamily="18" charset="0"/>
                          </a:rPr>
                          <m:t>𝐵𝑒𝑑𝑎𝑟𝑓</m:t>
                        </m:r>
                        <m:r>
                          <a:rPr lang="de-DE" sz="1050" i="1">
                            <a:latin typeface="Cambria Math" panose="02040503050406030204" pitchFamily="18" charset="0"/>
                          </a:rPr>
                          <m:t>,   </m:t>
                        </m:r>
                        <m:r>
                          <a:rPr lang="de-DE" sz="1050" i="1">
                            <a:latin typeface="Cambria Math" panose="02040503050406030204" pitchFamily="18" charset="0"/>
                          </a:rPr>
                          <m:t>𝑑</m:t>
                        </m:r>
                      </m:sub>
                    </m:sSub>
                  </m:oMath>
                </a14:m>
                <a:r>
                  <a:rPr lang="de-DE" sz="1050" dirty="0">
                    <a:latin typeface="Arial" panose="020B0604020202020204" pitchFamily="34" charset="0"/>
                    <a:cs typeface="Arial" panose="020B0604020202020204" pitchFamily="34" charset="0"/>
                  </a:rPr>
                  <a:t>: täglicher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-Bedarf d. Anwendung</a:t>
                </a:r>
              </a:p>
              <a:p>
                <a:endParaRPr lang="de-DE" sz="1050" dirty="0">
                  <a:latin typeface="Arial" panose="020B0604020202020204" pitchFamily="34" charset="0"/>
                  <a:cs typeface="Arial" panose="020B0604020202020204" pitchFamily="34" charset="0"/>
                </a:endParaRPr>
              </a:p>
              <a:p>
                <a:endParaRPr lang="de-DE" sz="1050" dirty="0">
                  <a:latin typeface="Arial" panose="020B0604020202020204" pitchFamily="34" charset="0"/>
                  <a:cs typeface="Arial" panose="020B0604020202020204" pitchFamily="34" charset="0"/>
                </a:endParaRPr>
              </a:p>
              <a:p>
                <a:pPr marL="1252538" indent="-1252538">
                  <a:tabLst>
                    <a:tab pos="1252538" algn="l"/>
                  </a:tabLst>
                </a:pPr>
                <a14:m>
                  <m:oMath xmlns:m="http://schemas.openxmlformats.org/officeDocument/2006/math">
                    <m:sSub>
                      <m:sSubPr>
                        <m:ctrlPr>
                          <a:rPr lang="de-DE" sz="1050" i="1" smtClean="0">
                            <a:latin typeface="Cambria Math" panose="02040503050406030204" pitchFamily="18" charset="0"/>
                          </a:rPr>
                        </m:ctrlPr>
                      </m:sSubPr>
                      <m:e>
                        <m:r>
                          <a:rPr lang="de-DE" sz="1050" i="1">
                            <a:latin typeface="Cambria Math" panose="02040503050406030204" pitchFamily="18" charset="0"/>
                          </a:rPr>
                          <m:t>𝑉</m:t>
                        </m:r>
                      </m:e>
                      <m:sub>
                        <m:r>
                          <a:rPr lang="de-DE" sz="1050" i="1">
                            <a:latin typeface="Cambria Math" panose="02040503050406030204" pitchFamily="18" charset="0"/>
                          </a:rPr>
                          <m:t>𝐵𝑒h</m:t>
                        </m:r>
                        <m:r>
                          <a:rPr lang="de-DE" sz="1050" i="1">
                            <a:latin typeface="Cambria Math" panose="02040503050406030204" pitchFamily="18" charset="0"/>
                          </a:rPr>
                          <m:t>ä</m:t>
                        </m:r>
                        <m:r>
                          <a:rPr lang="de-DE" sz="1050" i="1">
                            <a:latin typeface="Cambria Math" panose="02040503050406030204" pitchFamily="18" charset="0"/>
                          </a:rPr>
                          <m:t>𝑙𝑡𝑒𝑟</m:t>
                        </m:r>
                        <m:r>
                          <a:rPr lang="de-DE" sz="1050" i="1">
                            <a:latin typeface="Cambria Math" panose="02040503050406030204" pitchFamily="18" charset="0"/>
                          </a:rPr>
                          <m:t>,   </m:t>
                        </m:r>
                        <m:r>
                          <a:rPr lang="de-DE" sz="1050" b="0" i="1" smtClean="0">
                            <a:latin typeface="Cambria Math" panose="02040503050406030204" pitchFamily="18" charset="0"/>
                          </a:rPr>
                          <m:t>𝑒𝑟𝑓𝑜𝑟𝑑𝑒𝑟𝑙𝑖𝑐h</m:t>
                        </m:r>
                      </m:sub>
                    </m:sSub>
                  </m:oMath>
                </a14:m>
                <a:r>
                  <a:rPr lang="de-DE" sz="1050" dirty="0">
                    <a:latin typeface="Arial" panose="020B0604020202020204" pitchFamily="34" charset="0"/>
                    <a:cs typeface="Arial" panose="020B0604020202020204" pitchFamily="34" charset="0"/>
                  </a:rPr>
                  <a:t>: erforderliches Behältervolumen in Abhängigkeit der Entleerungsgrenze</a:t>
                </a:r>
                <a:r>
                  <a:rPr lang="de-DE" sz="1050" baseline="30000" dirty="0">
                    <a:latin typeface="Arial" panose="020B0604020202020204" pitchFamily="34" charset="0"/>
                    <a:cs typeface="Arial" panose="020B0604020202020204" pitchFamily="34" charset="0"/>
                  </a:rPr>
                  <a:t>2</a:t>
                </a:r>
              </a:p>
              <a:p>
                <a:pPr marL="982663" indent="-982663"/>
                <a:endParaRPr lang="de-DE" sz="1050" dirty="0">
                  <a:latin typeface="Arial" panose="020B0604020202020204" pitchFamily="34" charset="0"/>
                  <a:cs typeface="Arial" panose="020B0604020202020204" pitchFamily="34" charset="0"/>
                </a:endParaRPr>
              </a:p>
              <a:p>
                <a:pPr marL="982663" indent="-982663"/>
                <a14:m>
                  <m:oMath xmlns:m="http://schemas.openxmlformats.org/officeDocument/2006/math">
                    <m:sSub>
                      <m:sSubPr>
                        <m:ctrlPr>
                          <a:rPr lang="de-DE" sz="1050" i="1" smtClean="0">
                            <a:latin typeface="Cambria Math" panose="02040503050406030204" pitchFamily="18" charset="0"/>
                            <a:cs typeface="Arial" panose="020B0604020202020204" pitchFamily="34" charset="0"/>
                          </a:rPr>
                        </m:ctrlPr>
                      </m:sSubPr>
                      <m:e>
                        <m:r>
                          <a:rPr lang="de-DE" sz="1050" i="1" smtClean="0">
                            <a:latin typeface="Cambria Math" panose="02040503050406030204" pitchFamily="18" charset="0"/>
                            <a:cs typeface="Arial" panose="020B0604020202020204" pitchFamily="34" charset="0"/>
                            <a:sym typeface="Symbol" panose="05050102010706020507" pitchFamily="18" charset="2"/>
                          </a:rPr>
                          <m:t></m:t>
                        </m:r>
                      </m:e>
                      <m:sub>
                        <m:r>
                          <a:rPr lang="de-DE" sz="1050" b="0" i="1" smtClean="0">
                            <a:latin typeface="Cambria Math" panose="02040503050406030204" pitchFamily="18" charset="0"/>
                            <a:cs typeface="Arial" panose="020B0604020202020204" pitchFamily="34" charset="0"/>
                          </a:rPr>
                          <m:t>𝑇</m:t>
                        </m:r>
                        <m:r>
                          <a:rPr lang="de-DE" sz="1050" b="0" i="1" smtClean="0">
                            <a:latin typeface="Cambria Math" panose="02040503050406030204" pitchFamily="18" charset="0"/>
                            <a:cs typeface="Arial" panose="020B0604020202020204" pitchFamily="34" charset="0"/>
                          </a:rPr>
                          <m:t>, </m:t>
                        </m:r>
                        <m:sSub>
                          <m:sSubPr>
                            <m:ctrlPr>
                              <a:rPr lang="de-DE" sz="1050" b="0" i="1" smtClean="0">
                                <a:latin typeface="Cambria Math" panose="02040503050406030204" pitchFamily="18" charset="0"/>
                                <a:cs typeface="Arial" panose="020B0604020202020204" pitchFamily="34" charset="0"/>
                              </a:rPr>
                            </m:ctrlPr>
                          </m:sSubPr>
                          <m:e>
                            <m:r>
                              <a:rPr lang="de-DE" sz="1050" b="0" i="1" smtClean="0">
                                <a:latin typeface="Cambria Math" panose="02040503050406030204" pitchFamily="18" charset="0"/>
                                <a:cs typeface="Arial" panose="020B0604020202020204" pitchFamily="34" charset="0"/>
                              </a:rPr>
                              <m:t> </m:t>
                            </m:r>
                            <m:r>
                              <a:rPr lang="de-DE" sz="1050" b="0" i="1" smtClean="0">
                                <a:latin typeface="Cambria Math" panose="02040503050406030204" pitchFamily="18" charset="0"/>
                                <a:cs typeface="Arial" panose="020B0604020202020204" pitchFamily="34" charset="0"/>
                              </a:rPr>
                              <m:t>𝑃</m:t>
                            </m:r>
                          </m:e>
                          <m:sub>
                            <m:r>
                              <a:rPr lang="de-DE" sz="1050" b="0" i="1" smtClean="0">
                                <a:latin typeface="Cambria Math" panose="02040503050406030204" pitchFamily="18" charset="0"/>
                                <a:cs typeface="Arial" panose="020B0604020202020204" pitchFamily="34" charset="0"/>
                              </a:rPr>
                              <m:t>𝑚𝑎𝑥</m:t>
                            </m:r>
                          </m:sub>
                        </m:sSub>
                      </m:sub>
                    </m:sSub>
                    <m:r>
                      <a:rPr lang="de-DE" sz="1050" b="0" i="1" smtClean="0">
                        <a:latin typeface="Cambria Math" panose="02040503050406030204" pitchFamily="18" charset="0"/>
                        <a:cs typeface="Arial" panose="020B0604020202020204" pitchFamily="34" charset="0"/>
                      </a:rPr>
                      <m:t>: </m:t>
                    </m:r>
                  </m:oMath>
                </a14:m>
                <a:r>
                  <a:rPr lang="de-DE" sz="1050" dirty="0">
                    <a:latin typeface="Arial" panose="020B0604020202020204" pitchFamily="34" charset="0"/>
                    <a:cs typeface="Arial" panose="020B0604020202020204" pitchFamily="34" charset="0"/>
                  </a:rPr>
                  <a:t>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-Dichte bei maximalem Speicherdruck </a:t>
                </a:r>
              </a:p>
              <a:p>
                <a:pPr marL="982663" indent="-982663"/>
                <a:endParaRPr lang="de-DE" sz="1050" dirty="0">
                  <a:latin typeface="Arial" panose="020B0604020202020204" pitchFamily="34" charset="0"/>
                  <a:cs typeface="Arial" panose="020B0604020202020204" pitchFamily="34" charset="0"/>
                </a:endParaRPr>
              </a:p>
              <a:p>
                <a:pPr marL="625475" indent="-625475"/>
                <a14:m>
                  <m:oMath xmlns:m="http://schemas.openxmlformats.org/officeDocument/2006/math">
                    <m:sSub>
                      <m:sSubPr>
                        <m:ctrlPr>
                          <a:rPr lang="de-DE" sz="1050" i="1">
                            <a:latin typeface="Cambria Math" panose="02040503050406030204" pitchFamily="18" charset="0"/>
                            <a:cs typeface="Arial" panose="020B0604020202020204" pitchFamily="34" charset="0"/>
                          </a:rPr>
                        </m:ctrlPr>
                      </m:sSubPr>
                      <m:e>
                        <m:r>
                          <a:rPr lang="de-DE" sz="1050" i="1">
                            <a:latin typeface="Cambria Math" panose="02040503050406030204" pitchFamily="18" charset="0"/>
                            <a:cs typeface="Arial" panose="020B0604020202020204" pitchFamily="34" charset="0"/>
                            <a:sym typeface="Symbol" panose="05050102010706020507" pitchFamily="18" charset="2"/>
                          </a:rPr>
                          <m:t></m:t>
                        </m:r>
                      </m:e>
                      <m:sub>
                        <m:r>
                          <a:rPr lang="de-DE" sz="1050" i="1">
                            <a:latin typeface="Cambria Math" panose="02040503050406030204" pitchFamily="18" charset="0"/>
                            <a:cs typeface="Arial" panose="020B0604020202020204" pitchFamily="34" charset="0"/>
                          </a:rPr>
                          <m:t>𝑇</m:t>
                        </m:r>
                        <m:r>
                          <a:rPr lang="de-DE" sz="1050" i="1">
                            <a:latin typeface="Cambria Math" panose="02040503050406030204" pitchFamily="18" charset="0"/>
                            <a:cs typeface="Arial" panose="020B0604020202020204" pitchFamily="34" charset="0"/>
                          </a:rPr>
                          <m:t>, </m:t>
                        </m:r>
                        <m:sSub>
                          <m:sSubPr>
                            <m:ctrlPr>
                              <a:rPr lang="de-DE" sz="1050" i="1">
                                <a:latin typeface="Cambria Math" panose="02040503050406030204" pitchFamily="18" charset="0"/>
                                <a:cs typeface="Arial" panose="020B0604020202020204" pitchFamily="34" charset="0"/>
                              </a:rPr>
                            </m:ctrlPr>
                          </m:sSubPr>
                          <m:e>
                            <m:r>
                              <a:rPr lang="de-DE" sz="1050" i="1">
                                <a:latin typeface="Cambria Math" panose="02040503050406030204" pitchFamily="18" charset="0"/>
                                <a:cs typeface="Arial" panose="020B0604020202020204" pitchFamily="34" charset="0"/>
                              </a:rPr>
                              <m:t> </m:t>
                            </m:r>
                            <m:r>
                              <a:rPr lang="de-DE" sz="1050" i="1">
                                <a:latin typeface="Cambria Math" panose="02040503050406030204" pitchFamily="18" charset="0"/>
                                <a:cs typeface="Arial" panose="020B0604020202020204" pitchFamily="34" charset="0"/>
                              </a:rPr>
                              <m:t>𝑃</m:t>
                            </m:r>
                          </m:e>
                          <m:sub>
                            <m:r>
                              <a:rPr lang="de-DE" sz="1050" b="0" i="1" smtClean="0">
                                <a:latin typeface="Cambria Math" panose="02040503050406030204" pitchFamily="18" charset="0"/>
                                <a:cs typeface="Arial" panose="020B0604020202020204" pitchFamily="34" charset="0"/>
                              </a:rPr>
                              <m:t>𝐺𝑟𝑒𝑛𝑧</m:t>
                            </m:r>
                          </m:sub>
                        </m:sSub>
                      </m:sub>
                    </m:sSub>
                    <m:r>
                      <a:rPr lang="de-DE" sz="1050" b="0" i="1" smtClean="0">
                        <a:latin typeface="Cambria Math" panose="02040503050406030204" pitchFamily="18" charset="0"/>
                        <a:cs typeface="Arial" panose="020B0604020202020204" pitchFamily="34" charset="0"/>
                      </a:rPr>
                      <m:t>:</m:t>
                    </m:r>
                  </m:oMath>
                </a14:m>
                <a:r>
                  <a:rPr lang="de-DE" sz="1050" dirty="0">
                    <a:latin typeface="Arial" panose="020B0604020202020204" pitchFamily="34" charset="0"/>
                    <a:cs typeface="Arial" panose="020B0604020202020204" pitchFamily="34" charset="0"/>
                  </a:rPr>
                  <a:t> H</a:t>
                </a:r>
                <a:r>
                  <a:rPr lang="de-DE" sz="1050" baseline="-25000" dirty="0">
                    <a:latin typeface="Arial" panose="020B0604020202020204" pitchFamily="34" charset="0"/>
                    <a:cs typeface="Arial" panose="020B0604020202020204" pitchFamily="34" charset="0"/>
                  </a:rPr>
                  <a:t>2</a:t>
                </a:r>
                <a:r>
                  <a:rPr lang="de-DE" sz="1050" dirty="0">
                    <a:latin typeface="Arial" panose="020B0604020202020204" pitchFamily="34" charset="0"/>
                    <a:cs typeface="Arial" panose="020B0604020202020204" pitchFamily="34" charset="0"/>
                  </a:rPr>
                  <a:t>-Dichte bei Grenzdruck, der nicht unterschritten wird (Entleerungsgrenze)</a:t>
                </a:r>
              </a:p>
              <a:p>
                <a:pPr marL="982663" indent="-982663"/>
                <a:endParaRPr lang="de-DE" sz="1050" dirty="0">
                  <a:latin typeface="Arial" panose="020B0604020202020204" pitchFamily="34" charset="0"/>
                  <a:cs typeface="Arial" panose="020B0604020202020204" pitchFamily="34" charset="0"/>
                </a:endParaRPr>
              </a:p>
              <a:p>
                <a:pPr marL="982663" indent="-982663"/>
                <a:endParaRPr lang="de-DE" sz="1050" dirty="0">
                  <a:latin typeface="Arial" panose="020B0604020202020204" pitchFamily="34" charset="0"/>
                  <a:cs typeface="Arial" panose="020B0604020202020204" pitchFamily="34" charset="0"/>
                </a:endParaRPr>
              </a:p>
              <a:p>
                <a:pPr algn="ctr"/>
                <a:endParaRPr lang="de-DE" sz="1050" dirty="0">
                  <a:latin typeface="Arial" panose="020B0604020202020204" pitchFamily="34" charset="0"/>
                  <a:cs typeface="Arial" panose="020B0604020202020204" pitchFamily="34" charset="0"/>
                </a:endParaRPr>
              </a:p>
              <a:p>
                <a:pPr algn="ctr"/>
                <a:endParaRPr lang="de-DE" sz="1050" dirty="0">
                  <a:latin typeface="Arial" panose="020B0604020202020204" pitchFamily="34" charset="0"/>
                  <a:cs typeface="Arial" panose="020B0604020202020204" pitchFamily="34" charset="0"/>
                </a:endParaRPr>
              </a:p>
            </p:txBody>
          </p:sp>
        </mc:Choice>
        <mc:Fallback xmlns="">
          <p:sp>
            <p:nvSpPr>
              <p:cNvPr id="25" name="Rechteck 24">
                <a:extLst>
                  <a:ext uri="{FF2B5EF4-FFF2-40B4-BE49-F238E27FC236}">
                    <a16:creationId xmlns:a16="http://schemas.microsoft.com/office/drawing/2014/main" id="{655364DF-B933-4612-855E-D35D0F7FEBDE}"/>
                  </a:ext>
                </a:extLst>
              </p:cNvPr>
              <p:cNvSpPr>
                <a:spLocks noRot="1" noChangeAspect="1" noMove="1" noResize="1" noEditPoints="1" noAdjustHandles="1" noChangeArrowheads="1" noChangeShapeType="1" noTextEdit="1"/>
              </p:cNvSpPr>
              <p:nvPr/>
            </p:nvSpPr>
            <p:spPr>
              <a:xfrm>
                <a:off x="8138161" y="1920876"/>
                <a:ext cx="3759332" cy="2460383"/>
              </a:xfrm>
              <a:prstGeom prst="rect">
                <a:avLst/>
              </a:prstGeom>
              <a:blipFill>
                <a:blip r:embed="rId12"/>
                <a:stretch>
                  <a:fillRect/>
                </a:stretch>
              </a:blipFill>
              <a:ln>
                <a:solidFill>
                  <a:schemeClr val="accent1">
                    <a:lumMod val="50000"/>
                  </a:schemeClr>
                </a:solidFill>
              </a:ln>
            </p:spPr>
            <p:txBody>
              <a:bodyPr/>
              <a:lstStyle/>
              <a:p>
                <a:r>
                  <a:rPr lang="de-DE">
                    <a:noFill/>
                  </a:rPr>
                  <a:t> </a:t>
                </a:r>
              </a:p>
            </p:txBody>
          </p:sp>
        </mc:Fallback>
      </mc:AlternateContent>
    </p:spTree>
    <p:extLst>
      <p:ext uri="{BB962C8B-B14F-4D97-AF65-F5344CB8AC3E}">
        <p14:creationId xmlns:p14="http://schemas.microsoft.com/office/powerpoint/2010/main" val="1307167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40</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Elektrolysestandort sollen zwischen 30 t und 50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2" name="Rechteck 11">
            <a:extLst>
              <a:ext uri="{FF2B5EF4-FFF2-40B4-BE49-F238E27FC236}">
                <a16:creationId xmlns:a16="http://schemas.microsoft.com/office/drawing/2014/main" id="{AFB71B3F-3DB2-47E3-9887-8E4809B9EA82}"/>
              </a:ext>
            </a:extLst>
          </p:cNvPr>
          <p:cNvSpPr/>
          <p:nvPr/>
        </p:nvSpPr>
        <p:spPr>
          <a:xfrm>
            <a:off x="360000" y="1993454"/>
            <a:ext cx="9720000" cy="401872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dirty="0">
                <a:latin typeface="Arial" panose="020B0604020202020204" pitchFamily="34" charset="0"/>
                <a:cs typeface="Arial" panose="020B0604020202020204" pitchFamily="34" charset="0"/>
                <a:sym typeface="Wingdings" panose="05000000000000000000" pitchFamily="2" charset="2"/>
              </a:rPr>
              <a:t> </a:t>
            </a:r>
            <a:r>
              <a:rPr lang="de-DE" b="1" u="sng" dirty="0">
                <a:latin typeface="Arial" panose="020B0604020202020204" pitchFamily="34" charset="0"/>
                <a:cs typeface="Arial" panose="020B0604020202020204" pitchFamily="34" charset="0"/>
                <a:sym typeface="Wingdings" panose="05000000000000000000" pitchFamily="2" charset="2"/>
              </a:rPr>
              <a:t>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5">
                  <a:snd r:embed="rId3"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endParaRPr lang="de-DE" b="1"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Erlaubnisverfahren nach BetrSichV </a:t>
            </a:r>
          </a:p>
          <a:p>
            <a:pPr lvl="0"/>
            <a:r>
              <a:rPr lang="de-DE" sz="1100" dirty="0">
                <a:solidFill>
                  <a:prstClr val="white"/>
                </a:solidFill>
                <a:latin typeface="Arial" panose="020B0604020202020204" pitchFamily="34" charset="0"/>
                <a:cs typeface="Arial" panose="020B0604020202020204" pitchFamily="34" charset="0"/>
              </a:rPr>
              <a:t>           (wenn ortsbewegliche Behälter mit einem H</a:t>
            </a:r>
            <a:r>
              <a:rPr lang="de-DE" sz="1100" baseline="-25000" dirty="0">
                <a:solidFill>
                  <a:prstClr val="white"/>
                </a:solidFill>
                <a:latin typeface="Arial" panose="020B0604020202020204" pitchFamily="34" charset="0"/>
                <a:cs typeface="Arial" panose="020B0604020202020204" pitchFamily="34" charset="0"/>
              </a:rPr>
              <a:t>2</a:t>
            </a:r>
            <a:r>
              <a:rPr lang="de-DE" sz="1100" dirty="0">
                <a:solidFill>
                  <a:prstClr val="white"/>
                </a:solidFill>
                <a:latin typeface="Arial" panose="020B0604020202020204" pitchFamily="34" charset="0"/>
                <a:cs typeface="Arial" panose="020B0604020202020204" pitchFamily="34" charset="0"/>
              </a:rPr>
              <a:t>-Massestrom </a:t>
            </a:r>
          </a:p>
          <a:p>
            <a:pPr lvl="0"/>
            <a:r>
              <a:rPr lang="de-DE" sz="1100" dirty="0">
                <a:solidFill>
                  <a:prstClr val="white"/>
                </a:solidFill>
                <a:latin typeface="Arial" panose="020B0604020202020204" pitchFamily="34" charset="0"/>
                <a:cs typeface="Arial" panose="020B0604020202020204" pitchFamily="34" charset="0"/>
              </a:rPr>
              <a:t>           von mindestens 10 kg/h befüllt werden)</a:t>
            </a:r>
            <a:endParaRPr lang="de-DE" dirty="0">
              <a:latin typeface="Arial" panose="020B0604020202020204" pitchFamily="34" charset="0"/>
              <a:cs typeface="Arial" panose="020B0604020202020204" pitchFamily="34" charset="0"/>
            </a:endParaRPr>
          </a:p>
          <a:p>
            <a:pPr marL="285750" indent="-285750">
              <a:spcBef>
                <a:spcPts val="600"/>
              </a:spcBef>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Allgemeine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unteren</a:t>
            </a:r>
            <a:r>
              <a:rPr lang="de-DE" dirty="0">
                <a:latin typeface="Arial" panose="020B0604020202020204" pitchFamily="34" charset="0"/>
                <a:cs typeface="Arial" panose="020B0604020202020204" pitchFamily="34" charset="0"/>
              </a:rPr>
              <a:t> Klasse</a:t>
            </a:r>
          </a:p>
          <a:p>
            <a:endParaRPr lang="de-DE"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5D38FEA6-E352-492D-A8A9-E26E3F213FE9}"/>
              </a:ext>
            </a:extLst>
          </p:cNvPr>
          <p:cNvSpPr txBox="1"/>
          <p:nvPr/>
        </p:nvSpPr>
        <p:spPr>
          <a:xfrm>
            <a:off x="6405550" y="4222757"/>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4" name="Geschweifte Klammer rechts 13">
            <a:extLst>
              <a:ext uri="{FF2B5EF4-FFF2-40B4-BE49-F238E27FC236}">
                <a16:creationId xmlns:a16="http://schemas.microsoft.com/office/drawing/2014/main" id="{FE5E4790-D2E3-4016-B1F2-0FF697E9E2BA}"/>
              </a:ext>
            </a:extLst>
          </p:cNvPr>
          <p:cNvSpPr/>
          <p:nvPr/>
        </p:nvSpPr>
        <p:spPr>
          <a:xfrm>
            <a:off x="5658765" y="3639865"/>
            <a:ext cx="416243" cy="2153920"/>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7" name="Grafik 16">
            <a:extLst>
              <a:ext uri="{FF2B5EF4-FFF2-40B4-BE49-F238E27FC236}">
                <a16:creationId xmlns:a16="http://schemas.microsoft.com/office/drawing/2014/main" id="{E6EA6AAB-579F-46F4-95A6-D83637F09FA6}"/>
              </a:ext>
            </a:extLst>
          </p:cNvPr>
          <p:cNvPicPr>
            <a:picLocks noChangeAspect="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10541" y="360000"/>
            <a:ext cx="1332000" cy="1332000"/>
          </a:xfrm>
          <a:prstGeom prst="rect">
            <a:avLst/>
          </a:prstGeom>
        </p:spPr>
      </p:pic>
      <p:pic>
        <p:nvPicPr>
          <p:cNvPr id="18" name="Grafik 17">
            <a:extLst>
              <a:ext uri="{FF2B5EF4-FFF2-40B4-BE49-F238E27FC236}">
                <a16:creationId xmlns:a16="http://schemas.microsoft.com/office/drawing/2014/main" id="{92F2F89C-603D-4955-80A6-7BAE7C6EF8FD}"/>
              </a:ext>
            </a:extLst>
          </p:cNvPr>
          <p:cNvPicPr>
            <a:picLocks noChangeAspect="1"/>
          </p:cNvPicPr>
          <p:nvPr/>
        </p:nvPicPr>
        <p:blipFill>
          <a:blip r:embed="rId7">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410542" y="1847306"/>
            <a:ext cx="1331999" cy="1331999"/>
          </a:xfrm>
          <a:prstGeom prst="rect">
            <a:avLst/>
          </a:prstGeom>
        </p:spPr>
      </p:pic>
      <p:pic>
        <p:nvPicPr>
          <p:cNvPr id="11" name="Grafik 10" descr="Cursor">
            <a:extLst>
              <a:ext uri="{FF2B5EF4-FFF2-40B4-BE49-F238E27FC236}">
                <a16:creationId xmlns:a16="http://schemas.microsoft.com/office/drawing/2014/main" id="{3803BE1E-B38B-458B-8B4B-F8FE15FAB4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49479" y="2933599"/>
            <a:ext cx="223576" cy="223576"/>
          </a:xfrm>
          <a:prstGeom prst="rect">
            <a:avLst/>
          </a:prstGeom>
        </p:spPr>
      </p:pic>
    </p:spTree>
    <p:extLst>
      <p:ext uri="{BB962C8B-B14F-4D97-AF65-F5344CB8AC3E}">
        <p14:creationId xmlns:p14="http://schemas.microsoft.com/office/powerpoint/2010/main" val="22873692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41</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Elektrolysestandort sollen zwischen 50 t und 200.000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2" name="Rechteck 11">
            <a:extLst>
              <a:ext uri="{FF2B5EF4-FFF2-40B4-BE49-F238E27FC236}">
                <a16:creationId xmlns:a16="http://schemas.microsoft.com/office/drawing/2014/main" id="{A2D231C5-DD68-490C-BE15-1D811E4A2BA1}"/>
              </a:ext>
            </a:extLst>
          </p:cNvPr>
          <p:cNvSpPr/>
          <p:nvPr/>
        </p:nvSpPr>
        <p:spPr>
          <a:xfrm>
            <a:off x="360000" y="1993454"/>
            <a:ext cx="9720000" cy="398062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u="sng" dirty="0">
                <a:latin typeface="Arial" panose="020B0604020202020204" pitchFamily="34" charset="0"/>
                <a:cs typeface="Arial" panose="020B0604020202020204" pitchFamily="34" charset="0"/>
                <a:sym typeface="Wingdings" panose="05000000000000000000" pitchFamily="2" charset="2"/>
              </a:rPr>
              <a:t> 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5">
                  <a:snd r:embed="rId3" name="arrow.wav"/>
                  <a:extLst>
                    <a:ext uri="{A12FA001-AC4F-418D-AE19-62706E023703}">
                      <ahyp:hlinkClr xmlns:ahyp="http://schemas.microsoft.com/office/drawing/2018/hyperlinkcolor" val="tx"/>
                    </a:ext>
                  </a:extLst>
                </a:hlinkClick>
              </a:rPr>
              <a:t>9. BImSchV</a:t>
            </a:r>
            <a:endParaRPr lang="de-DE" sz="1400" b="1" i="1" u="sng" dirty="0">
              <a:solidFill>
                <a:schemeClr val="bg1"/>
              </a:solidFill>
              <a:latin typeface="Arial" panose="020B0604020202020204" pitchFamily="34" charset="0"/>
              <a:cs typeface="Arial" panose="020B0604020202020204" pitchFamily="34" charset="0"/>
            </a:endParaRPr>
          </a:p>
          <a:p>
            <a:pPr marL="720725" indent="-365125">
              <a:buFont typeface="Symbol" panose="05050102010706020507" pitchFamily="18" charset="2"/>
              <a:buChar char="-"/>
            </a:pPr>
            <a:endParaRPr lang="de-DE" b="1"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à"/>
            </a:pPr>
            <a:r>
              <a:rPr lang="de-DE" dirty="0">
                <a:solidFill>
                  <a:prstClr val="white"/>
                </a:solidFill>
                <a:latin typeface="Arial" panose="020B0604020202020204" pitchFamily="34" charset="0"/>
                <a:cs typeface="Arial" panose="020B0604020202020204" pitchFamily="34" charset="0"/>
              </a:rPr>
              <a:t> Erlaubnisverfahren nach BetrSichV </a:t>
            </a:r>
          </a:p>
          <a:p>
            <a:pPr lvl="0"/>
            <a:r>
              <a:rPr lang="de-DE" sz="1100" dirty="0">
                <a:solidFill>
                  <a:prstClr val="white"/>
                </a:solidFill>
                <a:latin typeface="Arial" panose="020B0604020202020204" pitchFamily="34" charset="0"/>
                <a:cs typeface="Arial" panose="020B0604020202020204" pitchFamily="34" charset="0"/>
              </a:rPr>
              <a:t>           (wenn ortsbewegliche Behälter mit einem H</a:t>
            </a:r>
            <a:r>
              <a:rPr lang="de-DE" sz="1100" baseline="-25000" dirty="0">
                <a:solidFill>
                  <a:prstClr val="white"/>
                </a:solidFill>
                <a:latin typeface="Arial" panose="020B0604020202020204" pitchFamily="34" charset="0"/>
                <a:cs typeface="Arial" panose="020B0604020202020204" pitchFamily="34" charset="0"/>
              </a:rPr>
              <a:t>2</a:t>
            </a:r>
            <a:r>
              <a:rPr lang="de-DE" sz="1100" dirty="0">
                <a:solidFill>
                  <a:prstClr val="white"/>
                </a:solidFill>
                <a:latin typeface="Arial" panose="020B0604020202020204" pitchFamily="34" charset="0"/>
                <a:cs typeface="Arial" panose="020B0604020202020204" pitchFamily="34" charset="0"/>
              </a:rPr>
              <a:t>-Massestrom </a:t>
            </a:r>
          </a:p>
          <a:p>
            <a:pPr lvl="0"/>
            <a:r>
              <a:rPr lang="de-DE" sz="1100" dirty="0">
                <a:solidFill>
                  <a:prstClr val="white"/>
                </a:solidFill>
                <a:latin typeface="Arial" panose="020B0604020202020204" pitchFamily="34" charset="0"/>
                <a:cs typeface="Arial" panose="020B0604020202020204" pitchFamily="34" charset="0"/>
              </a:rPr>
              <a:t>           von mindestens 10 kg/h befüllt werden)</a:t>
            </a:r>
            <a:endParaRPr lang="de-DE" dirty="0">
              <a:solidFill>
                <a:prstClr val="white"/>
              </a:solidFill>
              <a:latin typeface="Arial" panose="020B0604020202020204" pitchFamily="34" charset="0"/>
              <a:cs typeface="Arial" panose="020B0604020202020204" pitchFamily="34" charset="0"/>
            </a:endParaRPr>
          </a:p>
          <a:p>
            <a:pPr marL="285750" indent="-285750">
              <a:spcBef>
                <a:spcPts val="600"/>
              </a:spcBef>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Allgemeine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oberen</a:t>
            </a:r>
            <a:r>
              <a:rPr lang="de-DE" dirty="0">
                <a:latin typeface="Arial" panose="020B0604020202020204" pitchFamily="34" charset="0"/>
                <a:cs typeface="Arial" panose="020B0604020202020204" pitchFamily="34" charset="0"/>
              </a:rPr>
              <a:t> Klasse</a:t>
            </a:r>
          </a:p>
          <a:p>
            <a:endParaRPr lang="de-DE"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F046B9AB-194D-41CD-8CB9-C0A0EBF363F8}"/>
              </a:ext>
            </a:extLst>
          </p:cNvPr>
          <p:cNvSpPr txBox="1"/>
          <p:nvPr/>
        </p:nvSpPr>
        <p:spPr>
          <a:xfrm>
            <a:off x="6304434" y="4233822"/>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4" name="Geschweifte Klammer rechts 13">
            <a:extLst>
              <a:ext uri="{FF2B5EF4-FFF2-40B4-BE49-F238E27FC236}">
                <a16:creationId xmlns:a16="http://schemas.microsoft.com/office/drawing/2014/main" id="{96F4BC1A-8D6A-4E92-8664-8C13506BB45C}"/>
              </a:ext>
            </a:extLst>
          </p:cNvPr>
          <p:cNvSpPr/>
          <p:nvPr/>
        </p:nvSpPr>
        <p:spPr>
          <a:xfrm>
            <a:off x="5658766" y="3669048"/>
            <a:ext cx="416243" cy="2153920"/>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7" name="Grafik 16">
            <a:extLst>
              <a:ext uri="{FF2B5EF4-FFF2-40B4-BE49-F238E27FC236}">
                <a16:creationId xmlns:a16="http://schemas.microsoft.com/office/drawing/2014/main" id="{36212BC4-F756-4E8A-949A-FAD47A742994}"/>
              </a:ext>
            </a:extLst>
          </p:cNvPr>
          <p:cNvPicPr>
            <a:picLocks noChangeAspect="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10541" y="360000"/>
            <a:ext cx="1332000" cy="1332000"/>
          </a:xfrm>
          <a:prstGeom prst="rect">
            <a:avLst/>
          </a:prstGeom>
        </p:spPr>
      </p:pic>
      <p:pic>
        <p:nvPicPr>
          <p:cNvPr id="18" name="Grafik 17">
            <a:extLst>
              <a:ext uri="{FF2B5EF4-FFF2-40B4-BE49-F238E27FC236}">
                <a16:creationId xmlns:a16="http://schemas.microsoft.com/office/drawing/2014/main" id="{C5146012-9484-44AE-ACC0-9391B8E131A4}"/>
              </a:ext>
            </a:extLst>
          </p:cNvPr>
          <p:cNvPicPr>
            <a:picLocks noChangeAspect="1"/>
          </p:cNvPicPr>
          <p:nvPr/>
        </p:nvPicPr>
        <p:blipFill>
          <a:blip r:embed="rId7">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410542" y="1847306"/>
            <a:ext cx="1331999" cy="1331999"/>
          </a:xfrm>
          <a:prstGeom prst="rect">
            <a:avLst/>
          </a:prstGeom>
        </p:spPr>
      </p:pic>
      <p:pic>
        <p:nvPicPr>
          <p:cNvPr id="11" name="Grafik 10" descr="Cursor">
            <a:extLst>
              <a:ext uri="{FF2B5EF4-FFF2-40B4-BE49-F238E27FC236}">
                <a16:creationId xmlns:a16="http://schemas.microsoft.com/office/drawing/2014/main" id="{4B82978C-C071-4775-BFD9-37FD46CF7AE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49479" y="2933599"/>
            <a:ext cx="223576" cy="223576"/>
          </a:xfrm>
          <a:prstGeom prst="rect">
            <a:avLst/>
          </a:prstGeom>
        </p:spPr>
      </p:pic>
    </p:spTree>
    <p:extLst>
      <p:ext uri="{BB962C8B-B14F-4D97-AF65-F5344CB8AC3E}">
        <p14:creationId xmlns:p14="http://schemas.microsoft.com/office/powerpoint/2010/main" val="7607470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42</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Elektrolysestandort sollen mindestens 200.000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2" name="Rechteck 11">
            <a:extLst>
              <a:ext uri="{FF2B5EF4-FFF2-40B4-BE49-F238E27FC236}">
                <a16:creationId xmlns:a16="http://schemas.microsoft.com/office/drawing/2014/main" id="{A2D231C5-DD68-490C-BE15-1D811E4A2BA1}"/>
              </a:ext>
            </a:extLst>
          </p:cNvPr>
          <p:cNvSpPr/>
          <p:nvPr/>
        </p:nvSpPr>
        <p:spPr>
          <a:xfrm>
            <a:off x="360000" y="1993454"/>
            <a:ext cx="9720000" cy="398062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u="sng" dirty="0">
                <a:latin typeface="Arial" panose="020B0604020202020204" pitchFamily="34" charset="0"/>
                <a:cs typeface="Arial" panose="020B0604020202020204" pitchFamily="34" charset="0"/>
                <a:sym typeface="Wingdings" panose="05000000000000000000" pitchFamily="2" charset="2"/>
              </a:rPr>
              <a:t> 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5">
                  <a:snd r:embed="rId3"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endParaRPr lang="de-DE" b="1"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à"/>
            </a:pPr>
            <a:r>
              <a:rPr lang="de-DE" dirty="0">
                <a:solidFill>
                  <a:prstClr val="white"/>
                </a:solidFill>
                <a:latin typeface="Arial" panose="020B0604020202020204" pitchFamily="34" charset="0"/>
                <a:cs typeface="Arial" panose="020B0604020202020204" pitchFamily="34" charset="0"/>
              </a:rPr>
              <a:t> Erlaubnisverfahren nach BetrSichV </a:t>
            </a:r>
          </a:p>
          <a:p>
            <a:pPr lvl="0"/>
            <a:r>
              <a:rPr lang="de-DE" sz="1100" dirty="0">
                <a:solidFill>
                  <a:prstClr val="white"/>
                </a:solidFill>
                <a:latin typeface="Arial" panose="020B0604020202020204" pitchFamily="34" charset="0"/>
                <a:cs typeface="Arial" panose="020B0604020202020204" pitchFamily="34" charset="0"/>
              </a:rPr>
              <a:t>           (wenn ortsbewegliche Behälter mit einem H</a:t>
            </a:r>
            <a:r>
              <a:rPr lang="de-DE" sz="1100" baseline="-25000" dirty="0">
                <a:solidFill>
                  <a:prstClr val="white"/>
                </a:solidFill>
                <a:latin typeface="Arial" panose="020B0604020202020204" pitchFamily="34" charset="0"/>
                <a:cs typeface="Arial" panose="020B0604020202020204" pitchFamily="34" charset="0"/>
              </a:rPr>
              <a:t>2</a:t>
            </a:r>
            <a:r>
              <a:rPr lang="de-DE" sz="1100" dirty="0">
                <a:solidFill>
                  <a:prstClr val="white"/>
                </a:solidFill>
                <a:latin typeface="Arial" panose="020B0604020202020204" pitchFamily="34" charset="0"/>
                <a:cs typeface="Arial" panose="020B0604020202020204" pitchFamily="34" charset="0"/>
              </a:rPr>
              <a:t>-Massestrom </a:t>
            </a:r>
          </a:p>
          <a:p>
            <a:pPr lvl="0"/>
            <a:r>
              <a:rPr lang="de-DE" sz="1100" dirty="0">
                <a:solidFill>
                  <a:prstClr val="white"/>
                </a:solidFill>
                <a:latin typeface="Arial" panose="020B0604020202020204" pitchFamily="34" charset="0"/>
                <a:cs typeface="Arial" panose="020B0604020202020204" pitchFamily="34" charset="0"/>
              </a:rPr>
              <a:t>           von mindestens 10 kg/h befüllt werden)</a:t>
            </a:r>
            <a:endParaRPr lang="de-DE" dirty="0">
              <a:latin typeface="Arial" panose="020B0604020202020204" pitchFamily="34" charset="0"/>
              <a:cs typeface="Arial" panose="020B0604020202020204" pitchFamily="34" charset="0"/>
            </a:endParaRPr>
          </a:p>
          <a:p>
            <a:pPr marL="285750" indent="-285750">
              <a:spcBef>
                <a:spcPts val="600"/>
              </a:spcBef>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Vollständige</a:t>
            </a:r>
            <a:r>
              <a:rPr lang="de-DE" dirty="0">
                <a:latin typeface="Arial" panose="020B0604020202020204" pitchFamily="34" charset="0"/>
                <a:cs typeface="Arial" panose="020B0604020202020204" pitchFamily="34" charset="0"/>
              </a:rPr>
              <a:t>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oberen</a:t>
            </a:r>
            <a:r>
              <a:rPr lang="de-DE" dirty="0">
                <a:latin typeface="Arial" panose="020B0604020202020204" pitchFamily="34" charset="0"/>
                <a:cs typeface="Arial" panose="020B0604020202020204" pitchFamily="34" charset="0"/>
              </a:rPr>
              <a:t> Klasse</a:t>
            </a:r>
          </a:p>
          <a:p>
            <a:endParaRPr lang="de-DE"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F046B9AB-194D-41CD-8CB9-C0A0EBF363F8}"/>
              </a:ext>
            </a:extLst>
          </p:cNvPr>
          <p:cNvSpPr txBox="1"/>
          <p:nvPr/>
        </p:nvSpPr>
        <p:spPr>
          <a:xfrm>
            <a:off x="6405550" y="4217868"/>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4" name="Geschweifte Klammer rechts 13">
            <a:extLst>
              <a:ext uri="{FF2B5EF4-FFF2-40B4-BE49-F238E27FC236}">
                <a16:creationId xmlns:a16="http://schemas.microsoft.com/office/drawing/2014/main" id="{96F4BC1A-8D6A-4E92-8664-8C13506BB45C}"/>
              </a:ext>
            </a:extLst>
          </p:cNvPr>
          <p:cNvSpPr/>
          <p:nvPr/>
        </p:nvSpPr>
        <p:spPr>
          <a:xfrm>
            <a:off x="5692457" y="3548380"/>
            <a:ext cx="416243" cy="2153920"/>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7" name="Grafik 16">
            <a:extLst>
              <a:ext uri="{FF2B5EF4-FFF2-40B4-BE49-F238E27FC236}">
                <a16:creationId xmlns:a16="http://schemas.microsoft.com/office/drawing/2014/main" id="{A11C888C-FAFB-44C5-981D-B08B19C973D3}"/>
              </a:ext>
            </a:extLst>
          </p:cNvPr>
          <p:cNvPicPr>
            <a:picLocks noChangeAspect="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10541" y="360000"/>
            <a:ext cx="1332000" cy="1332000"/>
          </a:xfrm>
          <a:prstGeom prst="rect">
            <a:avLst/>
          </a:prstGeom>
        </p:spPr>
      </p:pic>
      <p:pic>
        <p:nvPicPr>
          <p:cNvPr id="18" name="Grafik 17">
            <a:extLst>
              <a:ext uri="{FF2B5EF4-FFF2-40B4-BE49-F238E27FC236}">
                <a16:creationId xmlns:a16="http://schemas.microsoft.com/office/drawing/2014/main" id="{BC09C916-BDF6-499A-B241-3BE3470148C7}"/>
              </a:ext>
            </a:extLst>
          </p:cNvPr>
          <p:cNvPicPr>
            <a:picLocks noChangeAspect="1"/>
          </p:cNvPicPr>
          <p:nvPr/>
        </p:nvPicPr>
        <p:blipFill>
          <a:blip r:embed="rId7">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410542" y="1847306"/>
            <a:ext cx="1331999" cy="1331999"/>
          </a:xfrm>
          <a:prstGeom prst="rect">
            <a:avLst/>
          </a:prstGeom>
        </p:spPr>
      </p:pic>
      <p:pic>
        <p:nvPicPr>
          <p:cNvPr id="11" name="Grafik 10" descr="Cursor">
            <a:extLst>
              <a:ext uri="{FF2B5EF4-FFF2-40B4-BE49-F238E27FC236}">
                <a16:creationId xmlns:a16="http://schemas.microsoft.com/office/drawing/2014/main" id="{441F79E0-F4B5-4B72-803C-78C857197EC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49479" y="2933599"/>
            <a:ext cx="223576" cy="223576"/>
          </a:xfrm>
          <a:prstGeom prst="rect">
            <a:avLst/>
          </a:prstGeom>
        </p:spPr>
      </p:pic>
    </p:spTree>
    <p:extLst>
      <p:ext uri="{BB962C8B-B14F-4D97-AF65-F5344CB8AC3E}">
        <p14:creationId xmlns:p14="http://schemas.microsoft.com/office/powerpoint/2010/main" val="21197586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43</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22377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a:r>
              <a:rPr lang="de-DE" sz="2400" b="1" dirty="0">
                <a:latin typeface="Arial" panose="020B0604020202020204" pitchFamily="34" charset="0"/>
                <a:cs typeface="Arial" panose="020B0604020202020204" pitchFamily="34" charset="0"/>
              </a:rPr>
              <a:t>Welche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-Menge soll am Tankstellenstandort vorgehalten werden?</a:t>
            </a:r>
          </a:p>
          <a:p>
            <a:pPr marL="174625"/>
            <a:endParaRPr lang="de-DE" sz="600" b="1" dirty="0">
              <a:latin typeface="Arial" panose="020B0604020202020204" pitchFamily="34" charset="0"/>
              <a:cs typeface="Arial" panose="020B0604020202020204" pitchFamily="34" charset="0"/>
            </a:endParaRPr>
          </a:p>
          <a:p>
            <a:pPr marL="174625"/>
            <a:r>
              <a:rPr lang="de-DE" sz="1600" dirty="0">
                <a:latin typeface="Arial" panose="020B0604020202020204" pitchFamily="34" charset="0"/>
                <a:cs typeface="Arial" panose="020B0604020202020204" pitchFamily="34" charset="0"/>
              </a:rPr>
              <a:t>Die Genehmigung von H</a:t>
            </a:r>
            <a:r>
              <a:rPr lang="de-DE" sz="1600" baseline="-25000" dirty="0">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-Liefertankstellen hängt von der vorgehaltenen H</a:t>
            </a:r>
            <a:r>
              <a:rPr lang="de-DE" sz="1600" baseline="-25000" dirty="0">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-Menge (x) ab. Außerdem kann eine Einstufung als Störfallanlage erfolgen und die Pflicht zur Durchführung einer UVP-Prüfung vorliegen.</a:t>
            </a: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1825176"/>
            <a:ext cx="1331999" cy="1331999"/>
          </a:xfrm>
          <a:prstGeom prst="rect">
            <a:avLst/>
          </a:prstGeom>
        </p:spPr>
      </p:pic>
      <p:sp>
        <p:nvSpPr>
          <p:cNvPr id="8" name="Rechteck 7">
            <a:hlinkClick r:id="rId3" action="ppaction://hlinksldjump" highlightClick="1">
              <a:snd r:embed="rId4"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9" name="Rechteck 8">
            <a:hlinkClick r:id="rId5" action="ppaction://hlinksldjump" highlightClick="1">
              <a:snd r:embed="rId4" name="arrow.wav"/>
            </a:hlinkClick>
            <a:extLst>
              <a:ext uri="{FF2B5EF4-FFF2-40B4-BE49-F238E27FC236}">
                <a16:creationId xmlns:a16="http://schemas.microsoft.com/office/drawing/2014/main" id="{4A4E9543-A885-4615-8F38-2F619CE0E88C}"/>
              </a:ext>
            </a:extLst>
          </p:cNvPr>
          <p:cNvSpPr/>
          <p:nvPr/>
        </p:nvSpPr>
        <p:spPr>
          <a:xfrm>
            <a:off x="360000" y="1909200"/>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x &lt; 3 t  </a:t>
            </a:r>
          </a:p>
        </p:txBody>
      </p:sp>
      <p:sp>
        <p:nvSpPr>
          <p:cNvPr id="12" name="Rechteck 11">
            <a:hlinkClick r:id="rId6" action="ppaction://hlinksldjump" highlightClick="1">
              <a:snd r:embed="rId4" name="arrow.wav"/>
            </a:hlinkClick>
            <a:extLst>
              <a:ext uri="{FF2B5EF4-FFF2-40B4-BE49-F238E27FC236}">
                <a16:creationId xmlns:a16="http://schemas.microsoft.com/office/drawing/2014/main" id="{7F08C079-D017-4449-8365-588DE9774754}"/>
              </a:ext>
            </a:extLst>
          </p:cNvPr>
          <p:cNvSpPr/>
          <p:nvPr/>
        </p:nvSpPr>
        <p:spPr>
          <a:xfrm>
            <a:off x="360000" y="2599731"/>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3 t ≤ x &lt; 5 t </a:t>
            </a:r>
          </a:p>
        </p:txBody>
      </p:sp>
      <p:sp>
        <p:nvSpPr>
          <p:cNvPr id="13" name="Rechteck 12">
            <a:hlinkClick r:id="rId7" action="ppaction://hlinksldjump" highlightClick="1">
              <a:snd r:embed="rId4" name="arrow.wav"/>
            </a:hlinkClick>
            <a:extLst>
              <a:ext uri="{FF2B5EF4-FFF2-40B4-BE49-F238E27FC236}">
                <a16:creationId xmlns:a16="http://schemas.microsoft.com/office/drawing/2014/main" id="{B4DBA481-AA90-44E0-9EF7-4FE71808E1A1}"/>
              </a:ext>
            </a:extLst>
          </p:cNvPr>
          <p:cNvSpPr/>
          <p:nvPr/>
        </p:nvSpPr>
        <p:spPr>
          <a:xfrm>
            <a:off x="360000" y="3290262"/>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 5 t ≤ x &lt; 30 t </a:t>
            </a:r>
          </a:p>
        </p:txBody>
      </p:sp>
      <p:sp>
        <p:nvSpPr>
          <p:cNvPr id="14" name="Rechteck 13">
            <a:hlinkClick r:id="rId8" action="ppaction://hlinksldjump" highlightClick="1">
              <a:snd r:embed="rId4" name="arrow.wav"/>
            </a:hlinkClick>
            <a:extLst>
              <a:ext uri="{FF2B5EF4-FFF2-40B4-BE49-F238E27FC236}">
                <a16:creationId xmlns:a16="http://schemas.microsoft.com/office/drawing/2014/main" id="{C64828A5-99B7-4260-A2CA-2EA12615D6F0}"/>
              </a:ext>
            </a:extLst>
          </p:cNvPr>
          <p:cNvSpPr/>
          <p:nvPr/>
        </p:nvSpPr>
        <p:spPr>
          <a:xfrm>
            <a:off x="360000" y="3980793"/>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30 t ≤ x &lt; 50 t</a:t>
            </a:r>
          </a:p>
        </p:txBody>
      </p:sp>
      <p:sp>
        <p:nvSpPr>
          <p:cNvPr id="11" name="Rechteck 10">
            <a:hlinkClick r:id="rId9" action="ppaction://hlinksldjump" highlightClick="1">
              <a:snd r:embed="rId4" name="arrow.wav"/>
            </a:hlinkClick>
            <a:extLst>
              <a:ext uri="{FF2B5EF4-FFF2-40B4-BE49-F238E27FC236}">
                <a16:creationId xmlns:a16="http://schemas.microsoft.com/office/drawing/2014/main" id="{F24BAFE3-B4E3-4E70-B6A9-B4BCB1C929B7}"/>
              </a:ext>
            </a:extLst>
          </p:cNvPr>
          <p:cNvSpPr/>
          <p:nvPr/>
        </p:nvSpPr>
        <p:spPr>
          <a:xfrm>
            <a:off x="360000" y="4671324"/>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50 t ≤  x &lt; 200.000 t</a:t>
            </a:r>
          </a:p>
        </p:txBody>
      </p:sp>
      <p:sp>
        <p:nvSpPr>
          <p:cNvPr id="15" name="Rechteck 14">
            <a:extLst>
              <a:ext uri="{FF2B5EF4-FFF2-40B4-BE49-F238E27FC236}">
                <a16:creationId xmlns:a16="http://schemas.microsoft.com/office/drawing/2014/main" id="{9AE43324-7F73-419B-88FC-0202C8766207}"/>
              </a:ext>
            </a:extLst>
          </p:cNvPr>
          <p:cNvSpPr/>
          <p:nvPr/>
        </p:nvSpPr>
        <p:spPr>
          <a:xfrm>
            <a:off x="7482714" y="2105517"/>
            <a:ext cx="2597286" cy="3654178"/>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Die Grenzwerte beziehen sich auf die gesamte am Standort vorhandene </a:t>
            </a:r>
          </a:p>
          <a:p>
            <a:r>
              <a:rPr lang="de-DE" sz="1600" b="1" dirty="0">
                <a:latin typeface="Arial" panose="020B0604020202020204" pitchFamily="34" charset="0"/>
                <a:cs typeface="Arial" panose="020B0604020202020204" pitchFamily="34" charset="0"/>
              </a:rPr>
              <a:t>H</a:t>
            </a:r>
            <a:r>
              <a:rPr lang="de-DE" sz="1600" b="1" baseline="-25000" dirty="0">
                <a:latin typeface="Arial" panose="020B0604020202020204" pitchFamily="34" charset="0"/>
                <a:cs typeface="Arial" panose="020B0604020202020204" pitchFamily="34" charset="0"/>
              </a:rPr>
              <a:t>2</a:t>
            </a:r>
            <a:r>
              <a:rPr lang="de-DE" sz="1600" b="1" dirty="0">
                <a:latin typeface="Arial" panose="020B0604020202020204" pitchFamily="34" charset="0"/>
                <a:cs typeface="Arial" panose="020B0604020202020204" pitchFamily="34" charset="0"/>
              </a:rPr>
              <a:t>-Menge!</a:t>
            </a:r>
          </a:p>
          <a:p>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Neben dem Wasserstoff in den Lagerbehältern ist der vorhandene Wasserstoff in Rohrleitungen, Verdichtern und sonstigen Anlagen mit zu berücksichtigen.</a:t>
            </a:r>
          </a:p>
        </p:txBody>
      </p:sp>
      <p:pic>
        <p:nvPicPr>
          <p:cNvPr id="16" name="Grafik 15">
            <a:extLst>
              <a:ext uri="{FF2B5EF4-FFF2-40B4-BE49-F238E27FC236}">
                <a16:creationId xmlns:a16="http://schemas.microsoft.com/office/drawing/2014/main" id="{7EAE8E2D-ABF8-4559-91A3-DE65ECD62183}"/>
              </a:ext>
            </a:extLst>
          </p:cNvPr>
          <p:cNvPicPr>
            <a:picLocks noChangeAspect="1"/>
          </p:cNvPicPr>
          <p:nvPr/>
        </p:nvPicPr>
        <p:blipFill>
          <a:blip r:embed="rId10">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60000"/>
            <a:ext cx="1332000" cy="1332000"/>
          </a:xfrm>
          <a:prstGeom prst="rect">
            <a:avLst/>
          </a:prstGeom>
        </p:spPr>
      </p:pic>
      <p:sp>
        <p:nvSpPr>
          <p:cNvPr id="17" name="Rechteck 16">
            <a:hlinkClick r:id="rId11" action="ppaction://hlinksldjump" highlightClick="1">
              <a:snd r:embed="rId4" name="arrow.wav"/>
            </a:hlinkClick>
            <a:extLst>
              <a:ext uri="{FF2B5EF4-FFF2-40B4-BE49-F238E27FC236}">
                <a16:creationId xmlns:a16="http://schemas.microsoft.com/office/drawing/2014/main" id="{08AFAB95-9F09-4405-895F-B9CD71F9BE16}"/>
              </a:ext>
            </a:extLst>
          </p:cNvPr>
          <p:cNvSpPr/>
          <p:nvPr/>
        </p:nvSpPr>
        <p:spPr>
          <a:xfrm>
            <a:off x="360000" y="5361855"/>
            <a:ext cx="6741190" cy="46814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 ≥ 200.000 t</a:t>
            </a:r>
          </a:p>
        </p:txBody>
      </p:sp>
    </p:spTree>
    <p:extLst>
      <p:ext uri="{BB962C8B-B14F-4D97-AF65-F5344CB8AC3E}">
        <p14:creationId xmlns:p14="http://schemas.microsoft.com/office/powerpoint/2010/main" val="29631806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44</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a:tabLst>
                <a:tab pos="895350" algn="l"/>
              </a:tabLst>
            </a:pPr>
            <a:r>
              <a:rPr lang="de-DE" sz="2400" b="1" dirty="0">
                <a:latin typeface="Arial" panose="020B0604020202020204" pitchFamily="34" charset="0"/>
                <a:cs typeface="Arial" panose="020B0604020202020204" pitchFamily="34" charset="0"/>
              </a:rPr>
              <a:t>Am Tankstellenstandort sollen weniger als 3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6" name="Rechteck 15">
            <a:extLst>
              <a:ext uri="{FF2B5EF4-FFF2-40B4-BE49-F238E27FC236}">
                <a16:creationId xmlns:a16="http://schemas.microsoft.com/office/drawing/2014/main" id="{B176FDAA-F7A0-4183-B8B9-FCCCAE8F93D6}"/>
              </a:ext>
            </a:extLst>
          </p:cNvPr>
          <p:cNvSpPr/>
          <p:nvPr/>
        </p:nvSpPr>
        <p:spPr>
          <a:xfrm>
            <a:off x="360000" y="1999309"/>
            <a:ext cx="9720000" cy="389349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de-DE" dirty="0">
                <a:latin typeface="Arial" panose="020B0604020202020204" pitchFamily="34" charset="0"/>
                <a:cs typeface="Arial" panose="020B0604020202020204" pitchFamily="34" charset="0"/>
                <a:sym typeface="Wingdings" panose="05000000000000000000" pitchFamily="2" charset="2"/>
              </a:rPr>
              <a:t> </a:t>
            </a:r>
            <a:r>
              <a:rPr lang="de-DE" dirty="0">
                <a:latin typeface="Arial" panose="020B0604020202020204" pitchFamily="34" charset="0"/>
                <a:cs typeface="Arial" panose="020B0604020202020204" pitchFamily="34" charset="0"/>
              </a:rPr>
              <a:t>Keine Genehmigungspflicht nach BImSchG</a:t>
            </a:r>
          </a:p>
          <a:p>
            <a:pPr>
              <a:lnSpc>
                <a:spcPct val="150000"/>
              </a:lnSpc>
            </a:pPr>
            <a:r>
              <a:rPr lang="de-DE" dirty="0">
                <a:latin typeface="Arial" panose="020B0604020202020204" pitchFamily="34" charset="0"/>
                <a:cs typeface="Arial" panose="020B0604020202020204" pitchFamily="34" charset="0"/>
                <a:sym typeface="Wingdings" panose="05000000000000000000" pitchFamily="2" charset="2"/>
              </a:rPr>
              <a:t> </a:t>
            </a:r>
            <a:r>
              <a:rPr lang="de-DE" dirty="0">
                <a:latin typeface="Arial" panose="020B0604020202020204" pitchFamily="34" charset="0"/>
                <a:cs typeface="Arial" panose="020B0604020202020204" pitchFamily="34" charset="0"/>
              </a:rPr>
              <a:t>Keine Einstufung als Störfallanlage</a:t>
            </a:r>
          </a:p>
          <a:p>
            <a:pPr marL="342900" indent="-342900">
              <a:lnSpc>
                <a:spcPct val="150000"/>
              </a:lnSpc>
              <a:buFont typeface="Wingdings" panose="05000000000000000000" pitchFamily="2" charset="2"/>
              <a:buChar char="à"/>
            </a:pPr>
            <a:r>
              <a:rPr lang="de-DE" dirty="0">
                <a:latin typeface="Arial" panose="020B0604020202020204" pitchFamily="34" charset="0"/>
                <a:cs typeface="Arial" panose="020B0604020202020204" pitchFamily="34" charset="0"/>
              </a:rPr>
              <a:t>Keine UVP-Pflichten </a:t>
            </a:r>
          </a:p>
          <a:p>
            <a:pPr>
              <a:lnSpc>
                <a:spcPct val="150000"/>
              </a:lnSpc>
            </a:pPr>
            <a:endParaRPr lang="de-DE" sz="1000" dirty="0">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à"/>
            </a:pPr>
            <a:r>
              <a:rPr lang="de-DE" b="1" dirty="0">
                <a:latin typeface="Arial" panose="020B0604020202020204" pitchFamily="34" charset="0"/>
                <a:cs typeface="Arial" panose="020B0604020202020204" pitchFamily="34" charset="0"/>
              </a:rPr>
              <a:t>Für H</a:t>
            </a:r>
            <a:r>
              <a:rPr lang="de-DE" b="1" baseline="-25000" dirty="0">
                <a:latin typeface="Arial" panose="020B0604020202020204" pitchFamily="34" charset="0"/>
                <a:cs typeface="Arial" panose="020B0604020202020204" pitchFamily="34" charset="0"/>
              </a:rPr>
              <a:t>2</a:t>
            </a:r>
            <a:r>
              <a:rPr lang="de-DE" b="1" dirty="0">
                <a:latin typeface="Arial" panose="020B0604020202020204" pitchFamily="34" charset="0"/>
                <a:cs typeface="Arial" panose="020B0604020202020204" pitchFamily="34" charset="0"/>
              </a:rPr>
              <a:t>-Liefertanktellen mit weniger als 3 t Wasserstoff am Standort ist eine </a:t>
            </a:r>
            <a:r>
              <a:rPr lang="de-DE" b="1" u="sng" dirty="0">
                <a:latin typeface="Arial" panose="020B0604020202020204" pitchFamily="34" charset="0"/>
                <a:cs typeface="Arial" panose="020B0604020202020204" pitchFamily="34" charset="0"/>
              </a:rPr>
              <a:t>Erlaubnis nach BetrSichV</a:t>
            </a:r>
            <a:r>
              <a:rPr lang="de-DE" b="1" dirty="0">
                <a:latin typeface="Arial" panose="020B0604020202020204" pitchFamily="34" charset="0"/>
                <a:cs typeface="Arial" panose="020B0604020202020204" pitchFamily="34" charset="0"/>
              </a:rPr>
              <a:t> und eine </a:t>
            </a:r>
            <a:r>
              <a:rPr lang="de-DE" b="1" u="sng" dirty="0">
                <a:latin typeface="Arial" panose="020B0604020202020204" pitchFamily="34" charset="0"/>
                <a:cs typeface="Arial" panose="020B0604020202020204" pitchFamily="34" charset="0"/>
              </a:rPr>
              <a:t>Baugenehmigung</a:t>
            </a:r>
            <a:r>
              <a:rPr lang="de-DE" b="1" dirty="0">
                <a:latin typeface="Arial" panose="020B0604020202020204" pitchFamily="34" charset="0"/>
                <a:cs typeface="Arial" panose="020B0604020202020204" pitchFamily="34" charset="0"/>
              </a:rPr>
              <a:t> zu beantragen!</a:t>
            </a:r>
          </a:p>
          <a:p>
            <a:pPr marL="720725" indent="-365125">
              <a:lnSpc>
                <a:spcPct val="150000"/>
              </a:lnSpc>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Erlaubnisverfahren nach BetrSichV: Landesarbeitsschutzamt/ Gewerbeaufsichtsamt</a:t>
            </a:r>
          </a:p>
          <a:p>
            <a:pPr marL="720725" indent="-365125">
              <a:lnSpc>
                <a:spcPct val="150000"/>
              </a:lnSpc>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Erlaubnisverfahrens: </a:t>
            </a:r>
            <a:r>
              <a:rPr lang="de-DE" sz="1400" b="1" i="1" u="sng" dirty="0">
                <a:solidFill>
                  <a:schemeClr val="bg1"/>
                </a:solidFill>
                <a:latin typeface="Arial" panose="020B0604020202020204" pitchFamily="34" charset="0"/>
                <a:cs typeface="Arial" panose="020B0604020202020204" pitchFamily="34" charset="0"/>
                <a:hlinkClick r:id="rId5">
                  <a:snd r:embed="rId3" name="arrow.wav"/>
                  <a:extLst>
                    <a:ext uri="{A12FA001-AC4F-418D-AE19-62706E023703}">
                      <ahyp:hlinkClr xmlns:ahyp="http://schemas.microsoft.com/office/drawing/2018/hyperlinkcolor" val="tx"/>
                    </a:ext>
                  </a:extLst>
                </a:hlinkClick>
              </a:rPr>
              <a:t>LASI-​Veröffentlichungen LV 49</a:t>
            </a:r>
            <a:endParaRPr lang="de-DE" sz="1400" b="1" i="1" u="sng" dirty="0">
              <a:solidFill>
                <a:schemeClr val="bg1"/>
              </a:solidFill>
              <a:latin typeface="Arial" panose="020B0604020202020204" pitchFamily="34" charset="0"/>
              <a:cs typeface="Arial" panose="020B0604020202020204" pitchFamily="34" charset="0"/>
            </a:endParaRPr>
          </a:p>
          <a:p>
            <a:pPr marL="720725" indent="-365125">
              <a:lnSpc>
                <a:spcPct val="150000"/>
              </a:lnSpc>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Baugenehmigungsverfahren: untere Bauaufsichtsbehörde</a:t>
            </a:r>
          </a:p>
          <a:p>
            <a:pPr marL="720725" indent="-365125">
              <a:lnSpc>
                <a:spcPct val="150000"/>
              </a:lnSpc>
              <a:buFont typeface="Symbol" panose="05050102010706020507" pitchFamily="18" charset="2"/>
              <a:buChar char="-"/>
            </a:pPr>
            <a:endParaRPr lang="de-DE" sz="1400" dirty="0">
              <a:latin typeface="Arial" panose="020B0604020202020204" pitchFamily="34" charset="0"/>
              <a:cs typeface="Arial" panose="020B0604020202020204" pitchFamily="34" charset="0"/>
            </a:endParaRPr>
          </a:p>
        </p:txBody>
      </p:sp>
      <p:pic>
        <p:nvPicPr>
          <p:cNvPr id="10" name="Grafik 9">
            <a:extLst>
              <a:ext uri="{FF2B5EF4-FFF2-40B4-BE49-F238E27FC236}">
                <a16:creationId xmlns:a16="http://schemas.microsoft.com/office/drawing/2014/main" id="{B7D3E4C5-E6D7-4DA4-9EB6-9F86C2B294EC}"/>
              </a:ext>
            </a:extLst>
          </p:cNvPr>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1825176"/>
            <a:ext cx="1331999" cy="1331999"/>
          </a:xfrm>
          <a:prstGeom prst="rect">
            <a:avLst/>
          </a:prstGeom>
        </p:spPr>
      </p:pic>
      <p:pic>
        <p:nvPicPr>
          <p:cNvPr id="11" name="Grafik 10">
            <a:extLst>
              <a:ext uri="{FF2B5EF4-FFF2-40B4-BE49-F238E27FC236}">
                <a16:creationId xmlns:a16="http://schemas.microsoft.com/office/drawing/2014/main" id="{2AF54E4B-2E89-426C-8A95-194942704539}"/>
              </a:ext>
            </a:extLst>
          </p:cNvPr>
          <p:cNvPicPr>
            <a:picLocks noChangeAspect="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60000"/>
            <a:ext cx="1332000" cy="1332000"/>
          </a:xfrm>
          <a:prstGeom prst="rect">
            <a:avLst/>
          </a:prstGeom>
        </p:spPr>
      </p:pic>
      <p:pic>
        <p:nvPicPr>
          <p:cNvPr id="9" name="Grafik 8" descr="Cursor">
            <a:extLst>
              <a:ext uri="{FF2B5EF4-FFF2-40B4-BE49-F238E27FC236}">
                <a16:creationId xmlns:a16="http://schemas.microsoft.com/office/drawing/2014/main" id="{984B6752-57B6-4A04-99D0-A3DB45872EA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966079" y="5058252"/>
            <a:ext cx="223576" cy="223576"/>
          </a:xfrm>
          <a:prstGeom prst="rect">
            <a:avLst/>
          </a:prstGeom>
        </p:spPr>
      </p:pic>
    </p:spTree>
    <p:extLst>
      <p:ext uri="{BB962C8B-B14F-4D97-AF65-F5344CB8AC3E}">
        <p14:creationId xmlns:p14="http://schemas.microsoft.com/office/powerpoint/2010/main" val="17456562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45</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Tankstellenstandort sollen zwischen 3 t und 5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pic>
        <p:nvPicPr>
          <p:cNvPr id="10" name="Grafik 9">
            <a:extLst>
              <a:ext uri="{FF2B5EF4-FFF2-40B4-BE49-F238E27FC236}">
                <a16:creationId xmlns:a16="http://schemas.microsoft.com/office/drawing/2014/main" id="{2B760AE1-0BED-49F8-9B44-8AD79631C163}"/>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1825176"/>
            <a:ext cx="1331999" cy="1331999"/>
          </a:xfrm>
          <a:prstGeom prst="rect">
            <a:avLst/>
          </a:prstGeom>
        </p:spPr>
      </p:pic>
      <p:pic>
        <p:nvPicPr>
          <p:cNvPr id="11" name="Grafik 10">
            <a:extLst>
              <a:ext uri="{FF2B5EF4-FFF2-40B4-BE49-F238E27FC236}">
                <a16:creationId xmlns:a16="http://schemas.microsoft.com/office/drawing/2014/main" id="{C37DB348-0568-48E0-8597-9856E9461914}"/>
              </a:ext>
            </a:extLst>
          </p:cNvPr>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60000"/>
            <a:ext cx="1332000" cy="1332000"/>
          </a:xfrm>
          <a:prstGeom prst="rect">
            <a:avLst/>
          </a:prstGeom>
        </p:spPr>
      </p:pic>
      <p:sp>
        <p:nvSpPr>
          <p:cNvPr id="12" name="Rechteck 11">
            <a:extLst>
              <a:ext uri="{FF2B5EF4-FFF2-40B4-BE49-F238E27FC236}">
                <a16:creationId xmlns:a16="http://schemas.microsoft.com/office/drawing/2014/main" id="{B74D8771-7773-4C57-856B-9F108A442847}"/>
              </a:ext>
            </a:extLst>
          </p:cNvPr>
          <p:cNvSpPr/>
          <p:nvPr/>
        </p:nvSpPr>
        <p:spPr>
          <a:xfrm>
            <a:off x="360000" y="1993454"/>
            <a:ext cx="9720000" cy="398062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dirty="0">
                <a:latin typeface="Arial" panose="020B0604020202020204" pitchFamily="34" charset="0"/>
                <a:cs typeface="Arial" panose="020B0604020202020204" pitchFamily="34" charset="0"/>
                <a:sym typeface="Wingdings" panose="05000000000000000000" pitchFamily="2" charset="2"/>
              </a:rPr>
              <a:t> </a:t>
            </a:r>
            <a:r>
              <a:rPr lang="de-DE" b="1" u="sng" dirty="0">
                <a:latin typeface="Arial" panose="020B0604020202020204" pitchFamily="34" charset="0"/>
                <a:cs typeface="Arial" panose="020B0604020202020204" pitchFamily="34" charset="0"/>
                <a:sym typeface="Wingdings" panose="05000000000000000000" pitchFamily="2" charset="2"/>
              </a:rPr>
              <a:t>Einfaches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7">
                  <a:snd r:embed="rId3"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endParaRPr lang="de-DE" sz="1400"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Erlaubnisverfahren nach BetrSichV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Standortbezogene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Keine Einstufung als Störfallanlage</a:t>
            </a:r>
          </a:p>
          <a:p>
            <a:endParaRPr lang="de-DE" dirty="0">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BD8B5BB0-40B9-4BDC-B015-5106108F2E57}"/>
              </a:ext>
            </a:extLst>
          </p:cNvPr>
          <p:cNvSpPr txBox="1"/>
          <p:nvPr/>
        </p:nvSpPr>
        <p:spPr>
          <a:xfrm>
            <a:off x="6182030" y="3899592"/>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6" name="Geschweifte Klammer rechts 5">
            <a:extLst>
              <a:ext uri="{FF2B5EF4-FFF2-40B4-BE49-F238E27FC236}">
                <a16:creationId xmlns:a16="http://schemas.microsoft.com/office/drawing/2014/main" id="{453C4B9F-0D75-4F1E-9AB7-496E17E83D28}"/>
              </a:ext>
            </a:extLst>
          </p:cNvPr>
          <p:cNvSpPr/>
          <p:nvPr/>
        </p:nvSpPr>
        <p:spPr>
          <a:xfrm>
            <a:off x="5483883" y="3576419"/>
            <a:ext cx="416243" cy="1574800"/>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3" name="Grafik 12" descr="Cursor">
            <a:extLst>
              <a:ext uri="{FF2B5EF4-FFF2-40B4-BE49-F238E27FC236}">
                <a16:creationId xmlns:a16="http://schemas.microsoft.com/office/drawing/2014/main" id="{77A8A9C5-5576-4CC7-AB0E-A2C6A9B79E7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96139" y="2933599"/>
            <a:ext cx="223576" cy="223576"/>
          </a:xfrm>
          <a:prstGeom prst="rect">
            <a:avLst/>
          </a:prstGeom>
        </p:spPr>
      </p:pic>
    </p:spTree>
    <p:extLst>
      <p:ext uri="{BB962C8B-B14F-4D97-AF65-F5344CB8AC3E}">
        <p14:creationId xmlns:p14="http://schemas.microsoft.com/office/powerpoint/2010/main" val="38524458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46</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Tankstellenstandort sollen zwischen 5 t und 30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pic>
        <p:nvPicPr>
          <p:cNvPr id="10" name="Grafik 9">
            <a:extLst>
              <a:ext uri="{FF2B5EF4-FFF2-40B4-BE49-F238E27FC236}">
                <a16:creationId xmlns:a16="http://schemas.microsoft.com/office/drawing/2014/main" id="{BE1AE0FD-A932-4593-A9DE-D9C7C7F59848}"/>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1825176"/>
            <a:ext cx="1331999" cy="1331999"/>
          </a:xfrm>
          <a:prstGeom prst="rect">
            <a:avLst/>
          </a:prstGeom>
        </p:spPr>
      </p:pic>
      <p:pic>
        <p:nvPicPr>
          <p:cNvPr id="11" name="Grafik 10">
            <a:extLst>
              <a:ext uri="{FF2B5EF4-FFF2-40B4-BE49-F238E27FC236}">
                <a16:creationId xmlns:a16="http://schemas.microsoft.com/office/drawing/2014/main" id="{EC550315-FEC9-47A0-8D14-C331847B813D}"/>
              </a:ext>
            </a:extLst>
          </p:cNvPr>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60000"/>
            <a:ext cx="1332000" cy="1332000"/>
          </a:xfrm>
          <a:prstGeom prst="rect">
            <a:avLst/>
          </a:prstGeom>
        </p:spPr>
      </p:pic>
      <p:sp>
        <p:nvSpPr>
          <p:cNvPr id="12" name="Rechteck 11">
            <a:extLst>
              <a:ext uri="{FF2B5EF4-FFF2-40B4-BE49-F238E27FC236}">
                <a16:creationId xmlns:a16="http://schemas.microsoft.com/office/drawing/2014/main" id="{B9E5975D-A17B-4AB7-A96D-54A20BC3C88B}"/>
              </a:ext>
            </a:extLst>
          </p:cNvPr>
          <p:cNvSpPr/>
          <p:nvPr/>
        </p:nvSpPr>
        <p:spPr>
          <a:xfrm>
            <a:off x="360000" y="1993454"/>
            <a:ext cx="9720000" cy="399586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dirty="0">
                <a:latin typeface="Arial" panose="020B0604020202020204" pitchFamily="34" charset="0"/>
                <a:cs typeface="Arial" panose="020B0604020202020204" pitchFamily="34" charset="0"/>
                <a:sym typeface="Wingdings" panose="05000000000000000000" pitchFamily="2" charset="2"/>
              </a:rPr>
              <a:t> </a:t>
            </a:r>
            <a:r>
              <a:rPr lang="de-DE" b="1" u="sng" dirty="0">
                <a:latin typeface="Arial" panose="020B0604020202020204" pitchFamily="34" charset="0"/>
                <a:cs typeface="Arial" panose="020B0604020202020204" pitchFamily="34" charset="0"/>
                <a:sym typeface="Wingdings" panose="05000000000000000000" pitchFamily="2" charset="2"/>
              </a:rPr>
              <a:t>Einfaches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7">
                  <a:snd r:embed="rId3" name="arrow.wav"/>
                  <a:extLst>
                    <a:ext uri="{A12FA001-AC4F-418D-AE19-62706E023703}">
                      <ahyp:hlinkClr xmlns:ahyp="http://schemas.microsoft.com/office/drawing/2018/hyperlinkcolor" val="tx"/>
                    </a:ext>
                  </a:extLst>
                </a:hlinkClick>
              </a:rPr>
              <a:t>9. BImSchV</a:t>
            </a:r>
            <a:endParaRPr lang="de-DE" sz="1400" b="1" i="1" u="sng" dirty="0">
              <a:solidFill>
                <a:schemeClr val="bg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endParaRPr lang="de-DE" b="1"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Erlaubnisverfahren nach BetrSichV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Standortbezogene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unteren Klasse</a:t>
            </a:r>
          </a:p>
          <a:p>
            <a:endParaRPr lang="de-DE"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30647095-A649-42AB-835D-4EAFDBB54C84}"/>
              </a:ext>
            </a:extLst>
          </p:cNvPr>
          <p:cNvSpPr txBox="1"/>
          <p:nvPr/>
        </p:nvSpPr>
        <p:spPr>
          <a:xfrm>
            <a:off x="6344590" y="4222757"/>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4" name="Geschweifte Klammer rechts 13">
            <a:extLst>
              <a:ext uri="{FF2B5EF4-FFF2-40B4-BE49-F238E27FC236}">
                <a16:creationId xmlns:a16="http://schemas.microsoft.com/office/drawing/2014/main" id="{ED249053-DF22-4E45-883B-D8749BEBB244}"/>
              </a:ext>
            </a:extLst>
          </p:cNvPr>
          <p:cNvSpPr/>
          <p:nvPr/>
        </p:nvSpPr>
        <p:spPr>
          <a:xfrm>
            <a:off x="5679757" y="3601720"/>
            <a:ext cx="416243" cy="2153920"/>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6" name="Grafik 15" descr="Cursor">
            <a:extLst>
              <a:ext uri="{FF2B5EF4-FFF2-40B4-BE49-F238E27FC236}">
                <a16:creationId xmlns:a16="http://schemas.microsoft.com/office/drawing/2014/main" id="{89B6B6AC-48D1-4CC8-8989-C843DA7DE57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49479" y="2933599"/>
            <a:ext cx="223576" cy="223576"/>
          </a:xfrm>
          <a:prstGeom prst="rect">
            <a:avLst/>
          </a:prstGeom>
        </p:spPr>
      </p:pic>
    </p:spTree>
    <p:extLst>
      <p:ext uri="{BB962C8B-B14F-4D97-AF65-F5344CB8AC3E}">
        <p14:creationId xmlns:p14="http://schemas.microsoft.com/office/powerpoint/2010/main" val="17881738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47</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Tankstellenstandort t sollen zwischen 30 t und 50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pic>
        <p:nvPicPr>
          <p:cNvPr id="10" name="Grafik 9">
            <a:extLst>
              <a:ext uri="{FF2B5EF4-FFF2-40B4-BE49-F238E27FC236}">
                <a16:creationId xmlns:a16="http://schemas.microsoft.com/office/drawing/2014/main" id="{35F214C6-724A-4E87-897B-6314BA092C64}"/>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1825176"/>
            <a:ext cx="1331999" cy="1331999"/>
          </a:xfrm>
          <a:prstGeom prst="rect">
            <a:avLst/>
          </a:prstGeom>
        </p:spPr>
      </p:pic>
      <p:pic>
        <p:nvPicPr>
          <p:cNvPr id="11" name="Grafik 10">
            <a:extLst>
              <a:ext uri="{FF2B5EF4-FFF2-40B4-BE49-F238E27FC236}">
                <a16:creationId xmlns:a16="http://schemas.microsoft.com/office/drawing/2014/main" id="{4894E31D-B41D-4E9F-BEFE-BF4EEC858083}"/>
              </a:ext>
            </a:extLst>
          </p:cNvPr>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60000"/>
            <a:ext cx="1332000" cy="1332000"/>
          </a:xfrm>
          <a:prstGeom prst="rect">
            <a:avLst/>
          </a:prstGeom>
        </p:spPr>
      </p:pic>
      <p:sp>
        <p:nvSpPr>
          <p:cNvPr id="12" name="Rechteck 11">
            <a:extLst>
              <a:ext uri="{FF2B5EF4-FFF2-40B4-BE49-F238E27FC236}">
                <a16:creationId xmlns:a16="http://schemas.microsoft.com/office/drawing/2014/main" id="{AFB71B3F-3DB2-47E3-9887-8E4809B9EA82}"/>
              </a:ext>
            </a:extLst>
          </p:cNvPr>
          <p:cNvSpPr/>
          <p:nvPr/>
        </p:nvSpPr>
        <p:spPr>
          <a:xfrm>
            <a:off x="360000" y="1993454"/>
            <a:ext cx="9720000" cy="401872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dirty="0">
                <a:latin typeface="Arial" panose="020B0604020202020204" pitchFamily="34" charset="0"/>
                <a:cs typeface="Arial" panose="020B0604020202020204" pitchFamily="34" charset="0"/>
                <a:sym typeface="Wingdings" panose="05000000000000000000" pitchFamily="2" charset="2"/>
              </a:rPr>
              <a:t> </a:t>
            </a:r>
            <a:r>
              <a:rPr lang="de-DE" b="1" u="sng" dirty="0">
                <a:latin typeface="Arial" panose="020B0604020202020204" pitchFamily="34" charset="0"/>
                <a:cs typeface="Arial" panose="020B0604020202020204" pitchFamily="34" charset="0"/>
                <a:sym typeface="Wingdings" panose="05000000000000000000" pitchFamily="2" charset="2"/>
              </a:rPr>
              <a:t>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7">
                  <a:snd r:embed="rId3"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endParaRPr lang="de-DE" b="1"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Erlaubnisverfahren nach BetrSichV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Allgemeine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unteren</a:t>
            </a:r>
            <a:r>
              <a:rPr lang="de-DE" dirty="0">
                <a:latin typeface="Arial" panose="020B0604020202020204" pitchFamily="34" charset="0"/>
                <a:cs typeface="Arial" panose="020B0604020202020204" pitchFamily="34" charset="0"/>
              </a:rPr>
              <a:t> Klasse</a:t>
            </a:r>
          </a:p>
          <a:p>
            <a:endParaRPr lang="de-DE"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5D38FEA6-E352-492D-A8A9-E26E3F213FE9}"/>
              </a:ext>
            </a:extLst>
          </p:cNvPr>
          <p:cNvSpPr txBox="1"/>
          <p:nvPr/>
        </p:nvSpPr>
        <p:spPr>
          <a:xfrm>
            <a:off x="6405550" y="4222757"/>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4" name="Geschweifte Klammer rechts 13">
            <a:extLst>
              <a:ext uri="{FF2B5EF4-FFF2-40B4-BE49-F238E27FC236}">
                <a16:creationId xmlns:a16="http://schemas.microsoft.com/office/drawing/2014/main" id="{FE5E4790-D2E3-4016-B1F2-0FF697E9E2BA}"/>
              </a:ext>
            </a:extLst>
          </p:cNvPr>
          <p:cNvSpPr/>
          <p:nvPr/>
        </p:nvSpPr>
        <p:spPr>
          <a:xfrm>
            <a:off x="5634798" y="3581499"/>
            <a:ext cx="416243" cy="2153920"/>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6" name="Grafik 15" descr="Cursor">
            <a:extLst>
              <a:ext uri="{FF2B5EF4-FFF2-40B4-BE49-F238E27FC236}">
                <a16:creationId xmlns:a16="http://schemas.microsoft.com/office/drawing/2014/main" id="{A5211E4F-3DC6-4D35-BCB5-6360494E3A8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91930" y="2933599"/>
            <a:ext cx="223576" cy="223576"/>
          </a:xfrm>
          <a:prstGeom prst="rect">
            <a:avLst/>
          </a:prstGeom>
        </p:spPr>
      </p:pic>
    </p:spTree>
    <p:extLst>
      <p:ext uri="{BB962C8B-B14F-4D97-AF65-F5344CB8AC3E}">
        <p14:creationId xmlns:p14="http://schemas.microsoft.com/office/powerpoint/2010/main" val="7073864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48</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Tankstellenstandort sollen zwischen 50 t und 200.000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pic>
        <p:nvPicPr>
          <p:cNvPr id="10" name="Grafik 9">
            <a:extLst>
              <a:ext uri="{FF2B5EF4-FFF2-40B4-BE49-F238E27FC236}">
                <a16:creationId xmlns:a16="http://schemas.microsoft.com/office/drawing/2014/main" id="{CE7E6805-0DDD-4497-B744-18B17E3E01F9}"/>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1825176"/>
            <a:ext cx="1331999" cy="1331999"/>
          </a:xfrm>
          <a:prstGeom prst="rect">
            <a:avLst/>
          </a:prstGeom>
        </p:spPr>
      </p:pic>
      <p:pic>
        <p:nvPicPr>
          <p:cNvPr id="11" name="Grafik 10">
            <a:extLst>
              <a:ext uri="{FF2B5EF4-FFF2-40B4-BE49-F238E27FC236}">
                <a16:creationId xmlns:a16="http://schemas.microsoft.com/office/drawing/2014/main" id="{035A7CF6-9344-4A88-B264-9E2723A6EE57}"/>
              </a:ext>
            </a:extLst>
          </p:cNvPr>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60000"/>
            <a:ext cx="1332000" cy="1332000"/>
          </a:xfrm>
          <a:prstGeom prst="rect">
            <a:avLst/>
          </a:prstGeom>
        </p:spPr>
      </p:pic>
      <p:sp>
        <p:nvSpPr>
          <p:cNvPr id="12" name="Rechteck 11">
            <a:extLst>
              <a:ext uri="{FF2B5EF4-FFF2-40B4-BE49-F238E27FC236}">
                <a16:creationId xmlns:a16="http://schemas.microsoft.com/office/drawing/2014/main" id="{A2D231C5-DD68-490C-BE15-1D811E4A2BA1}"/>
              </a:ext>
            </a:extLst>
          </p:cNvPr>
          <p:cNvSpPr/>
          <p:nvPr/>
        </p:nvSpPr>
        <p:spPr>
          <a:xfrm>
            <a:off x="360000" y="1993454"/>
            <a:ext cx="9720000" cy="398062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u="sng" dirty="0">
                <a:latin typeface="Arial" panose="020B0604020202020204" pitchFamily="34" charset="0"/>
                <a:cs typeface="Arial" panose="020B0604020202020204" pitchFamily="34" charset="0"/>
                <a:sym typeface="Wingdings" panose="05000000000000000000" pitchFamily="2" charset="2"/>
              </a:rPr>
              <a:t> 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7">
                  <a:snd r:embed="rId3" name="arrow.wav"/>
                  <a:extLst>
                    <a:ext uri="{A12FA001-AC4F-418D-AE19-62706E023703}">
                      <ahyp:hlinkClr xmlns:ahyp="http://schemas.microsoft.com/office/drawing/2018/hyperlinkcolor" val="tx"/>
                    </a:ext>
                  </a:extLst>
                </a:hlinkClick>
              </a:rPr>
              <a:t>9. BImSchV</a:t>
            </a:r>
            <a:endParaRPr lang="de-DE" sz="1400" b="1" i="1" u="sng" dirty="0">
              <a:solidFill>
                <a:schemeClr val="bg1"/>
              </a:solidFill>
              <a:latin typeface="Arial" panose="020B0604020202020204" pitchFamily="34" charset="0"/>
              <a:cs typeface="Arial" panose="020B0604020202020204" pitchFamily="34" charset="0"/>
            </a:endParaRPr>
          </a:p>
          <a:p>
            <a:pPr marL="720725" indent="-365125">
              <a:buFont typeface="Symbol" panose="05050102010706020507" pitchFamily="18" charset="2"/>
              <a:buChar char="-"/>
            </a:pPr>
            <a:endParaRPr lang="de-DE" b="1"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Erlaubnisverfahren nach BetrSichV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Allgemeine</a:t>
            </a:r>
            <a:r>
              <a:rPr lang="de-DE" dirty="0">
                <a:latin typeface="Arial" panose="020B0604020202020204" pitchFamily="34" charset="0"/>
                <a:cs typeface="Arial" panose="020B0604020202020204" pitchFamily="34" charset="0"/>
              </a:rPr>
              <a:t> Vorprüfung zur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oberen</a:t>
            </a:r>
            <a:r>
              <a:rPr lang="de-DE" dirty="0">
                <a:latin typeface="Arial" panose="020B0604020202020204" pitchFamily="34" charset="0"/>
                <a:cs typeface="Arial" panose="020B0604020202020204" pitchFamily="34" charset="0"/>
              </a:rPr>
              <a:t> Klasse</a:t>
            </a:r>
          </a:p>
          <a:p>
            <a:endParaRPr lang="de-DE"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F046B9AB-194D-41CD-8CB9-C0A0EBF363F8}"/>
              </a:ext>
            </a:extLst>
          </p:cNvPr>
          <p:cNvSpPr txBox="1"/>
          <p:nvPr/>
        </p:nvSpPr>
        <p:spPr>
          <a:xfrm>
            <a:off x="6197430" y="4222757"/>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4" name="Geschweifte Klammer rechts 13">
            <a:extLst>
              <a:ext uri="{FF2B5EF4-FFF2-40B4-BE49-F238E27FC236}">
                <a16:creationId xmlns:a16="http://schemas.microsoft.com/office/drawing/2014/main" id="{96F4BC1A-8D6A-4E92-8664-8C13506BB45C}"/>
              </a:ext>
            </a:extLst>
          </p:cNvPr>
          <p:cNvSpPr/>
          <p:nvPr/>
        </p:nvSpPr>
        <p:spPr>
          <a:xfrm>
            <a:off x="5578329" y="3581499"/>
            <a:ext cx="416243" cy="2153920"/>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6" name="Grafik 15" descr="Cursor">
            <a:extLst>
              <a:ext uri="{FF2B5EF4-FFF2-40B4-BE49-F238E27FC236}">
                <a16:creationId xmlns:a16="http://schemas.microsoft.com/office/drawing/2014/main" id="{C80F894A-6C39-4AAA-B02C-1E19D0C724C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98324" y="2941592"/>
            <a:ext cx="223576" cy="223576"/>
          </a:xfrm>
          <a:prstGeom prst="rect">
            <a:avLst/>
          </a:prstGeom>
        </p:spPr>
      </p:pic>
    </p:spTree>
    <p:extLst>
      <p:ext uri="{BB962C8B-B14F-4D97-AF65-F5344CB8AC3E}">
        <p14:creationId xmlns:p14="http://schemas.microsoft.com/office/powerpoint/2010/main" val="26170447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49</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Am Tankstellenstandort sollen mindestens 200.000 t Wasserstoff gelagert werden:</a:t>
            </a:r>
            <a:endParaRPr lang="de-DE" sz="1600" dirty="0">
              <a:latin typeface="Arial" panose="020B0604020202020204" pitchFamily="34" charset="0"/>
              <a:cs typeface="Arial" panose="020B0604020202020204" pitchFamily="34" charset="0"/>
            </a:endParaRP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pic>
        <p:nvPicPr>
          <p:cNvPr id="10" name="Grafik 9">
            <a:extLst>
              <a:ext uri="{FF2B5EF4-FFF2-40B4-BE49-F238E27FC236}">
                <a16:creationId xmlns:a16="http://schemas.microsoft.com/office/drawing/2014/main" id="{CE7E6805-0DDD-4497-B744-18B17E3E01F9}"/>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1825176"/>
            <a:ext cx="1331999" cy="1331999"/>
          </a:xfrm>
          <a:prstGeom prst="rect">
            <a:avLst/>
          </a:prstGeom>
        </p:spPr>
      </p:pic>
      <p:pic>
        <p:nvPicPr>
          <p:cNvPr id="11" name="Grafik 10">
            <a:extLst>
              <a:ext uri="{FF2B5EF4-FFF2-40B4-BE49-F238E27FC236}">
                <a16:creationId xmlns:a16="http://schemas.microsoft.com/office/drawing/2014/main" id="{035A7CF6-9344-4A88-B264-9E2723A6EE57}"/>
              </a:ext>
            </a:extLst>
          </p:cNvPr>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60000"/>
            <a:ext cx="1332000" cy="1332000"/>
          </a:xfrm>
          <a:prstGeom prst="rect">
            <a:avLst/>
          </a:prstGeom>
        </p:spPr>
      </p:pic>
      <p:sp>
        <p:nvSpPr>
          <p:cNvPr id="12" name="Rechteck 11">
            <a:extLst>
              <a:ext uri="{FF2B5EF4-FFF2-40B4-BE49-F238E27FC236}">
                <a16:creationId xmlns:a16="http://schemas.microsoft.com/office/drawing/2014/main" id="{A2D231C5-DD68-490C-BE15-1D811E4A2BA1}"/>
              </a:ext>
            </a:extLst>
          </p:cNvPr>
          <p:cNvSpPr/>
          <p:nvPr/>
        </p:nvSpPr>
        <p:spPr>
          <a:xfrm>
            <a:off x="360000" y="1993454"/>
            <a:ext cx="9720000" cy="398062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u="sng" dirty="0">
                <a:latin typeface="Arial" panose="020B0604020202020204" pitchFamily="34" charset="0"/>
                <a:cs typeface="Arial" panose="020B0604020202020204" pitchFamily="34" charset="0"/>
                <a:sym typeface="Wingdings" panose="05000000000000000000" pitchFamily="2" charset="2"/>
              </a:rPr>
              <a:t> 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7">
                  <a:snd r:embed="rId3" name="arrow.wav"/>
                  <a:extLst>
                    <a:ext uri="{A12FA001-AC4F-418D-AE19-62706E023703}">
                      <ahyp:hlinkClr xmlns:ahyp="http://schemas.microsoft.com/office/drawing/2018/hyperlinkcolor" val="tx"/>
                    </a:ext>
                  </a:extLst>
                </a:hlinkClick>
              </a:rPr>
              <a:t>9. BImSchV</a:t>
            </a:r>
            <a:endParaRPr lang="de-DE"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endParaRPr lang="de-DE" b="1"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Erlaubnisverfahren nach BetrSichV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Vollständige</a:t>
            </a:r>
            <a:r>
              <a:rPr lang="de-DE" dirty="0">
                <a:latin typeface="Arial" panose="020B0604020202020204" pitchFamily="34" charset="0"/>
                <a:cs typeface="Arial" panose="020B0604020202020204" pitchFamily="34" charset="0"/>
              </a:rPr>
              <a:t>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Störfallanlage der </a:t>
            </a:r>
            <a:r>
              <a:rPr lang="de-DE" u="sng" dirty="0">
                <a:latin typeface="Arial" panose="020B0604020202020204" pitchFamily="34" charset="0"/>
                <a:cs typeface="Arial" panose="020B0604020202020204" pitchFamily="34" charset="0"/>
              </a:rPr>
              <a:t>oberen</a:t>
            </a:r>
            <a:r>
              <a:rPr lang="de-DE" dirty="0">
                <a:latin typeface="Arial" panose="020B0604020202020204" pitchFamily="34" charset="0"/>
                <a:cs typeface="Arial" panose="020B0604020202020204" pitchFamily="34" charset="0"/>
              </a:rPr>
              <a:t> Klasse</a:t>
            </a:r>
          </a:p>
          <a:p>
            <a:endParaRPr lang="de-DE"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F046B9AB-194D-41CD-8CB9-C0A0EBF363F8}"/>
              </a:ext>
            </a:extLst>
          </p:cNvPr>
          <p:cNvSpPr txBox="1"/>
          <p:nvPr/>
        </p:nvSpPr>
        <p:spPr>
          <a:xfrm>
            <a:off x="6405550" y="4217868"/>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4" name="Geschweifte Klammer rechts 13">
            <a:extLst>
              <a:ext uri="{FF2B5EF4-FFF2-40B4-BE49-F238E27FC236}">
                <a16:creationId xmlns:a16="http://schemas.microsoft.com/office/drawing/2014/main" id="{96F4BC1A-8D6A-4E92-8664-8C13506BB45C}"/>
              </a:ext>
            </a:extLst>
          </p:cNvPr>
          <p:cNvSpPr/>
          <p:nvPr/>
        </p:nvSpPr>
        <p:spPr>
          <a:xfrm>
            <a:off x="5692457" y="3548380"/>
            <a:ext cx="416243" cy="2153920"/>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6" name="Grafik 15" descr="Cursor">
            <a:extLst>
              <a:ext uri="{FF2B5EF4-FFF2-40B4-BE49-F238E27FC236}">
                <a16:creationId xmlns:a16="http://schemas.microsoft.com/office/drawing/2014/main" id="{8A1E17AE-68D9-49A7-8B06-273F53CD980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49479" y="2933599"/>
            <a:ext cx="223576" cy="223576"/>
          </a:xfrm>
          <a:prstGeom prst="rect">
            <a:avLst/>
          </a:prstGeom>
        </p:spPr>
      </p:pic>
    </p:spTree>
    <p:extLst>
      <p:ext uri="{BB962C8B-B14F-4D97-AF65-F5344CB8AC3E}">
        <p14:creationId xmlns:p14="http://schemas.microsoft.com/office/powerpoint/2010/main" val="3546353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5</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2563" indent="-182563"/>
            <a:r>
              <a:rPr lang="de-DE" sz="2400" b="1" dirty="0">
                <a:latin typeface="Arial" panose="020B0604020202020204" pitchFamily="34" charset="0"/>
                <a:cs typeface="Arial" panose="020B0604020202020204" pitchFamily="34" charset="0"/>
              </a:rPr>
              <a:t>Auslegung eines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-Speichers und Anordnungskriterien: </a:t>
            </a:r>
          </a:p>
          <a:p>
            <a:r>
              <a:rPr lang="de-DE" sz="1600" dirty="0">
                <a:latin typeface="Arial" panose="020B0604020202020204" pitchFamily="34" charset="0"/>
                <a:cs typeface="Arial" panose="020B0604020202020204" pitchFamily="34" charset="0"/>
              </a:rPr>
              <a:t>Mit Hilfe des berechneten erforderlichen Speichervolumens können die Lagerbehälter ausgelegt werden. Für die Lagerung von Wasserstoff stehen bspw. die im Folgenden vorgestellten Behältergrößen zur Verfügung. Des Weiteren werden relevante technische Regeln zur Anordnung von H</a:t>
            </a:r>
            <a:r>
              <a:rPr lang="de-DE" sz="1600" baseline="-25000" dirty="0">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-Lagerbehältern zusammengefasst. </a:t>
            </a:r>
          </a:p>
        </p:txBody>
      </p:sp>
      <p:pic>
        <p:nvPicPr>
          <p:cNvPr id="5" name="Grafik 4">
            <a:extLst>
              <a:ext uri="{FF2B5EF4-FFF2-40B4-BE49-F238E27FC236}">
                <a16:creationId xmlns:a16="http://schemas.microsoft.com/office/drawing/2014/main" id="{73AF11D3-2C85-4281-9BCF-E27DFB659AAD}"/>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4" y="359999"/>
            <a:ext cx="1331999" cy="1331999"/>
          </a:xfrm>
          <a:prstGeom prst="rect">
            <a:avLst/>
          </a:prstGeom>
        </p:spPr>
      </p:pic>
      <p:sp>
        <p:nvSpPr>
          <p:cNvPr id="6" name="Rechteck 5">
            <a:hlinkClick r:id="rId3" action="ppaction://hlinksldjump" highlightClick="1">
              <a:snd r:embed="rId4" name="arrow.wav"/>
            </a:hlinkClick>
            <a:extLst>
              <a:ext uri="{FF2B5EF4-FFF2-40B4-BE49-F238E27FC236}">
                <a16:creationId xmlns:a16="http://schemas.microsoft.com/office/drawing/2014/main" id="{4F97534E-C6CE-42C0-B219-7ADBC82F884C}"/>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7" name="Rechteck 6">
            <a:hlinkClick r:id="rId5" action="ppaction://hlinksldjump" highlightClick="1">
              <a:snd r:embed="rId4" name="arrow.wav"/>
            </a:hlinkClick>
            <a:extLst>
              <a:ext uri="{FF2B5EF4-FFF2-40B4-BE49-F238E27FC236}">
                <a16:creationId xmlns:a16="http://schemas.microsoft.com/office/drawing/2014/main" id="{362092AF-D815-4B97-9330-474EBE6C7F0C}"/>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4" name="Rechteck: abgerundete Ecken 3">
            <a:extLst>
              <a:ext uri="{FF2B5EF4-FFF2-40B4-BE49-F238E27FC236}">
                <a16:creationId xmlns:a16="http://schemas.microsoft.com/office/drawing/2014/main" id="{9B983DC5-043B-43F2-A959-664888E45667}"/>
              </a:ext>
            </a:extLst>
          </p:cNvPr>
          <p:cNvSpPr/>
          <p:nvPr/>
        </p:nvSpPr>
        <p:spPr>
          <a:xfrm>
            <a:off x="1191873" y="6189974"/>
            <a:ext cx="45719"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F4172826-F4EE-4CA0-BA10-8196B4E06198}"/>
              </a:ext>
            </a:extLst>
          </p:cNvPr>
          <p:cNvSpPr/>
          <p:nvPr/>
        </p:nvSpPr>
        <p:spPr>
          <a:xfrm>
            <a:off x="265208" y="2122400"/>
            <a:ext cx="4549983" cy="169541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Beispiele für Lagerbehälter: </a:t>
            </a:r>
          </a:p>
          <a:p>
            <a:endParaRPr lang="de-DE" sz="9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 50 l oder 54 l</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Gasspeicherflaschenbündel mit 12 Flaschen</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Gasspeicherflaschenbündel mit 16 Flaschen</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Speichercontainer (20 Fuß) für 200 bis 600 kg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 (je nach Druck und Ausführung) </a:t>
            </a:r>
          </a:p>
        </p:txBody>
      </p:sp>
      <mc:AlternateContent xmlns:mc="http://schemas.openxmlformats.org/markup-compatibility/2006" xmlns:a14="http://schemas.microsoft.com/office/drawing/2010/main">
        <mc:Choice Requires="a14">
          <p:sp>
            <p:nvSpPr>
              <p:cNvPr id="9" name="Rechteck 8">
                <a:extLst>
                  <a:ext uri="{FF2B5EF4-FFF2-40B4-BE49-F238E27FC236}">
                    <a16:creationId xmlns:a16="http://schemas.microsoft.com/office/drawing/2014/main" id="{D6BE8BF5-6260-49BE-AF6D-16A666E072E1}"/>
                  </a:ext>
                </a:extLst>
              </p:cNvPr>
              <p:cNvSpPr/>
              <p:nvPr/>
            </p:nvSpPr>
            <p:spPr>
              <a:xfrm>
                <a:off x="265208" y="4073803"/>
                <a:ext cx="4549983" cy="192607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Berechnung der erforderlichen Flaschenbündel:</a:t>
                </a:r>
              </a:p>
              <a:p>
                <a:endParaRPr lang="de-DE" sz="1600" dirty="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sSub>
                        <m:sSubPr>
                          <m:ctrlPr>
                            <a:rPr lang="de-DE" i="1">
                              <a:latin typeface="Cambria Math" panose="02040503050406030204" pitchFamily="18" charset="0"/>
                            </a:rPr>
                          </m:ctrlPr>
                        </m:sSubPr>
                        <m:e>
                          <m:r>
                            <a:rPr lang="de-DE" i="1">
                              <a:latin typeface="Cambria Math" panose="02040503050406030204" pitchFamily="18" charset="0"/>
                            </a:rPr>
                            <m:t>𝑛</m:t>
                          </m:r>
                        </m:e>
                        <m:sub>
                          <m:r>
                            <a:rPr lang="de-DE" i="1">
                              <a:latin typeface="Cambria Math" panose="02040503050406030204" pitchFamily="18" charset="0"/>
                            </a:rPr>
                            <m:t>𝐹𝐵</m:t>
                          </m:r>
                        </m:sub>
                      </m:sSub>
                      <m:r>
                        <a:rPr lang="de-DE" i="1">
                          <a:latin typeface="Cambria Math" panose="02040503050406030204" pitchFamily="18" charset="0"/>
                        </a:rPr>
                        <m:t>≥ </m:t>
                      </m:r>
                      <m:f>
                        <m:fPr>
                          <m:ctrlPr>
                            <a:rPr lang="de-DE" i="1">
                              <a:latin typeface="Cambria Math" panose="02040503050406030204" pitchFamily="18" charset="0"/>
                            </a:rPr>
                          </m:ctrlPr>
                        </m:fPr>
                        <m:num>
                          <m:sSub>
                            <m:sSubPr>
                              <m:ctrlPr>
                                <a:rPr lang="de-DE" i="1">
                                  <a:latin typeface="Cambria Math" panose="02040503050406030204" pitchFamily="18" charset="0"/>
                                </a:rPr>
                              </m:ctrlPr>
                            </m:sSubPr>
                            <m:e>
                              <m:r>
                                <a:rPr lang="de-DE" i="1">
                                  <a:latin typeface="Cambria Math" panose="02040503050406030204" pitchFamily="18" charset="0"/>
                                </a:rPr>
                                <m:t>𝑉</m:t>
                              </m:r>
                            </m:e>
                            <m:sub>
                              <m:r>
                                <a:rPr lang="de-DE" i="1">
                                  <a:latin typeface="Cambria Math" panose="02040503050406030204" pitchFamily="18" charset="0"/>
                                </a:rPr>
                                <m:t> </m:t>
                              </m:r>
                              <m:r>
                                <a:rPr lang="de-DE" i="1">
                                  <a:latin typeface="Cambria Math" panose="02040503050406030204" pitchFamily="18" charset="0"/>
                                </a:rPr>
                                <m:t>𝐵𝑒h</m:t>
                              </m:r>
                              <m:r>
                                <a:rPr lang="de-DE" i="1">
                                  <a:latin typeface="Cambria Math" panose="02040503050406030204" pitchFamily="18" charset="0"/>
                                </a:rPr>
                                <m:t>ä</m:t>
                              </m:r>
                              <m:r>
                                <a:rPr lang="de-DE" i="1">
                                  <a:latin typeface="Cambria Math" panose="02040503050406030204" pitchFamily="18" charset="0"/>
                                </a:rPr>
                                <m:t>𝑙𝑡𝑒𝑟</m:t>
                              </m:r>
                              <m:r>
                                <a:rPr lang="de-DE" i="1">
                                  <a:latin typeface="Cambria Math" panose="02040503050406030204" pitchFamily="18" charset="0"/>
                                </a:rPr>
                                <m:t>, </m:t>
                              </m:r>
                              <m:r>
                                <a:rPr lang="de-DE" i="1">
                                  <a:latin typeface="Cambria Math" panose="02040503050406030204" pitchFamily="18" charset="0"/>
                                </a:rPr>
                                <m:t>𝑒𝑟𝑓</m:t>
                              </m:r>
                              <m:r>
                                <a:rPr lang="de-DE" i="1">
                                  <a:latin typeface="Cambria Math" panose="02040503050406030204" pitchFamily="18" charset="0"/>
                                </a:rPr>
                                <m:t>. </m:t>
                              </m:r>
                            </m:sub>
                          </m:sSub>
                        </m:num>
                        <m:den>
                          <m:sSub>
                            <m:sSubPr>
                              <m:ctrlPr>
                                <a:rPr lang="de-DE" i="1">
                                  <a:latin typeface="Cambria Math" panose="02040503050406030204" pitchFamily="18" charset="0"/>
                                </a:rPr>
                              </m:ctrlPr>
                            </m:sSubPr>
                            <m:e>
                              <m:r>
                                <a:rPr lang="de-DE" i="1">
                                  <a:latin typeface="Cambria Math" panose="02040503050406030204" pitchFamily="18" charset="0"/>
                                </a:rPr>
                                <m:t>𝑉</m:t>
                              </m:r>
                            </m:e>
                            <m:sub>
                              <m:r>
                                <a:rPr lang="de-DE" i="1">
                                  <a:latin typeface="Cambria Math" panose="02040503050406030204" pitchFamily="18" charset="0"/>
                                </a:rPr>
                                <m:t> </m:t>
                              </m:r>
                              <m:r>
                                <a:rPr lang="de-DE" b="0" i="1" smtClean="0">
                                  <a:latin typeface="Cambria Math" panose="02040503050406030204" pitchFamily="18" charset="0"/>
                                </a:rPr>
                                <m:t>𝐹𝐵</m:t>
                              </m:r>
                              <m:r>
                                <a:rPr lang="de-DE" i="1">
                                  <a:latin typeface="Cambria Math" panose="02040503050406030204" pitchFamily="18" charset="0"/>
                                </a:rPr>
                                <m:t> </m:t>
                              </m:r>
                            </m:sub>
                          </m:sSub>
                        </m:den>
                      </m:f>
                      <m:r>
                        <a:rPr lang="de-DE" i="1">
                          <a:latin typeface="Cambria Math" panose="02040503050406030204" pitchFamily="18" charset="0"/>
                        </a:rPr>
                        <m:t> </m:t>
                      </m:r>
                    </m:oMath>
                  </m:oMathPara>
                </a14:m>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a:p>
                <a14:m>
                  <m:oMath xmlns:m="http://schemas.openxmlformats.org/officeDocument/2006/math">
                    <m:sSub>
                      <m:sSubPr>
                        <m:ctrlPr>
                          <a:rPr lang="de-DE" sz="1600" i="1">
                            <a:latin typeface="Cambria Math" panose="02040503050406030204" pitchFamily="18" charset="0"/>
                            <a:cs typeface="Arial" panose="020B0604020202020204" pitchFamily="34" charset="0"/>
                          </a:rPr>
                        </m:ctrlPr>
                      </m:sSubPr>
                      <m:e>
                        <m:r>
                          <a:rPr lang="de-DE" sz="1600" i="1">
                            <a:latin typeface="Cambria Math" panose="02040503050406030204" pitchFamily="18" charset="0"/>
                            <a:cs typeface="Arial" panose="020B0604020202020204" pitchFamily="34" charset="0"/>
                          </a:rPr>
                          <m:t>𝑉</m:t>
                        </m:r>
                      </m:e>
                      <m:sub>
                        <m:r>
                          <a:rPr lang="de-DE" sz="1600" i="1">
                            <a:latin typeface="Cambria Math" panose="02040503050406030204" pitchFamily="18" charset="0"/>
                            <a:cs typeface="Arial" panose="020B0604020202020204" pitchFamily="34" charset="0"/>
                          </a:rPr>
                          <m:t>𝐹𝐵</m:t>
                        </m:r>
                      </m:sub>
                    </m:sSub>
                    <m:r>
                      <a:rPr lang="de-DE" sz="1600">
                        <a:latin typeface="Cambria Math" panose="02040503050406030204" pitchFamily="18" charset="0"/>
                        <a:cs typeface="Arial" panose="020B0604020202020204" pitchFamily="34" charset="0"/>
                      </a:rPr>
                      <m:t>: </m:t>
                    </m:r>
                  </m:oMath>
                </a14:m>
                <a:r>
                  <a:rPr lang="de-DE" sz="1600" dirty="0">
                    <a:latin typeface="Arial" panose="020B0604020202020204" pitchFamily="34" charset="0"/>
                    <a:cs typeface="Arial" panose="020B0604020202020204" pitchFamily="34" charset="0"/>
                  </a:rPr>
                  <a:t>Volumen des gewählten Flaschenbündels</a:t>
                </a:r>
              </a:p>
            </p:txBody>
          </p:sp>
        </mc:Choice>
        <mc:Fallback xmlns="">
          <p:sp>
            <p:nvSpPr>
              <p:cNvPr id="9" name="Rechteck 8">
                <a:extLst>
                  <a:ext uri="{FF2B5EF4-FFF2-40B4-BE49-F238E27FC236}">
                    <a16:creationId xmlns:a16="http://schemas.microsoft.com/office/drawing/2014/main" id="{D6BE8BF5-6260-49BE-AF6D-16A666E072E1}"/>
                  </a:ext>
                </a:extLst>
              </p:cNvPr>
              <p:cNvSpPr>
                <a:spLocks noRot="1" noChangeAspect="1" noMove="1" noResize="1" noEditPoints="1" noAdjustHandles="1" noChangeArrowheads="1" noChangeShapeType="1" noTextEdit="1"/>
              </p:cNvSpPr>
              <p:nvPr/>
            </p:nvSpPr>
            <p:spPr>
              <a:xfrm>
                <a:off x="265208" y="4073803"/>
                <a:ext cx="4549983" cy="1926071"/>
              </a:xfrm>
              <a:prstGeom prst="rect">
                <a:avLst/>
              </a:prstGeom>
              <a:blipFill>
                <a:blip r:embed="rId6"/>
                <a:stretch>
                  <a:fillRect l="-668" t="-629" b="-1258"/>
                </a:stretch>
              </a:blipFill>
              <a:ln>
                <a:solidFill>
                  <a:schemeClr val="accent1">
                    <a:lumMod val="50000"/>
                  </a:schemeClr>
                </a:solidFill>
              </a:ln>
            </p:spPr>
            <p:txBody>
              <a:bodyPr/>
              <a:lstStyle/>
              <a:p>
                <a:r>
                  <a:rPr lang="de-DE">
                    <a:noFill/>
                  </a:rPr>
                  <a:t> </a:t>
                </a:r>
              </a:p>
            </p:txBody>
          </p:sp>
        </mc:Fallback>
      </mc:AlternateContent>
      <p:sp>
        <p:nvSpPr>
          <p:cNvPr id="10" name="Rechteck 9">
            <a:extLst>
              <a:ext uri="{FF2B5EF4-FFF2-40B4-BE49-F238E27FC236}">
                <a16:creationId xmlns:a16="http://schemas.microsoft.com/office/drawing/2014/main" id="{DD1778CE-7291-4D26-8E96-39C3D1613619}"/>
              </a:ext>
            </a:extLst>
          </p:cNvPr>
          <p:cNvSpPr/>
          <p:nvPr/>
        </p:nvSpPr>
        <p:spPr>
          <a:xfrm>
            <a:off x="5039999" y="2122400"/>
            <a:ext cx="5643779" cy="3877474"/>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600" b="1" dirty="0">
                <a:latin typeface="Arial" panose="020B0604020202020204" pitchFamily="34" charset="0"/>
                <a:cs typeface="Arial" panose="020B0604020202020204" pitchFamily="34" charset="0"/>
              </a:rPr>
              <a:t>Anordnungskriterien für H</a:t>
            </a:r>
            <a:r>
              <a:rPr lang="de-DE" sz="1600" b="1" baseline="-25000" dirty="0">
                <a:latin typeface="Arial" panose="020B0604020202020204" pitchFamily="34" charset="0"/>
                <a:cs typeface="Arial" panose="020B0604020202020204" pitchFamily="34" charset="0"/>
              </a:rPr>
              <a:t>2</a:t>
            </a:r>
            <a:r>
              <a:rPr lang="de-DE" sz="1600" b="1" dirty="0">
                <a:latin typeface="Arial" panose="020B0604020202020204" pitchFamily="34" charset="0"/>
                <a:cs typeface="Arial" panose="020B0604020202020204" pitchFamily="34" charset="0"/>
              </a:rPr>
              <a:t>-Lagerbehälter:</a:t>
            </a:r>
          </a:p>
          <a:p>
            <a:pPr marL="285750" lvl="0" indent="-285750">
              <a:spcBef>
                <a:spcPts val="1200"/>
              </a:spcBef>
              <a:buFont typeface="Wingdings" panose="05000000000000000000" pitchFamily="2" charset="2"/>
              <a:buChar char="§"/>
            </a:pPr>
            <a:r>
              <a:rPr lang="de-DE" b="1" dirty="0"/>
              <a:t>TRGS 509:</a:t>
            </a:r>
            <a:r>
              <a:rPr lang="de-DE" dirty="0"/>
              <a:t> Lagern von flüssigen und festen Gefahrstoffen in ortsfesten Behältern sowie Füll- und </a:t>
            </a:r>
            <a:r>
              <a:rPr lang="de-DE" dirty="0" err="1"/>
              <a:t>Entleerstellen</a:t>
            </a:r>
            <a:r>
              <a:rPr lang="de-DE" dirty="0"/>
              <a:t> für ortsbewegliche Behälter</a:t>
            </a:r>
          </a:p>
          <a:p>
            <a:pPr marL="285750" lvl="0" indent="-285750">
              <a:spcBef>
                <a:spcPts val="1200"/>
              </a:spcBef>
              <a:buFont typeface="Wingdings" panose="05000000000000000000" pitchFamily="2" charset="2"/>
              <a:buChar char="§"/>
            </a:pPr>
            <a:r>
              <a:rPr lang="de-DE" b="1" dirty="0"/>
              <a:t>TRGS 510</a:t>
            </a:r>
            <a:r>
              <a:rPr lang="de-DE" dirty="0"/>
              <a:t>: Lagerung von Gefahrstoffen in ortsbeweglichen Behältern</a:t>
            </a:r>
          </a:p>
          <a:p>
            <a:pPr marL="285750" lvl="0" indent="-285750">
              <a:spcBef>
                <a:spcPts val="1200"/>
              </a:spcBef>
              <a:buFont typeface="Wingdings" panose="05000000000000000000" pitchFamily="2" charset="2"/>
              <a:buChar char="§"/>
            </a:pPr>
            <a:r>
              <a:rPr lang="de-DE" b="1" dirty="0"/>
              <a:t>TRBS 3145/TRGS 745: </a:t>
            </a:r>
            <a:r>
              <a:rPr lang="de-DE" dirty="0"/>
              <a:t>Ortsbewegliche Druckgasbehälter – Füllen, Bereithalten, innerbetriebliche Beförderung, Entleeren</a:t>
            </a:r>
          </a:p>
          <a:p>
            <a:pPr marL="285750" lvl="0" indent="-285750">
              <a:spcBef>
                <a:spcPts val="1200"/>
              </a:spcBef>
              <a:buFont typeface="Wingdings" panose="05000000000000000000" pitchFamily="2" charset="2"/>
              <a:buChar char="§"/>
            </a:pPr>
            <a:r>
              <a:rPr lang="de-DE" b="1" dirty="0"/>
              <a:t>TRBS 3146/ TRGS 746:</a:t>
            </a:r>
            <a:r>
              <a:rPr lang="de-DE" dirty="0"/>
              <a:t> Ortsfeste Druckanlagen für Gase</a:t>
            </a:r>
          </a:p>
          <a:p>
            <a:r>
              <a:rPr lang="de-DE" sz="16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465297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08F3B2D-7F7E-4739-B146-4545FCAA10CF}"/>
              </a:ext>
            </a:extLst>
          </p:cNvPr>
          <p:cNvSpPr/>
          <p:nvPr/>
        </p:nvSpPr>
        <p:spPr>
          <a:xfrm>
            <a:off x="0" y="360000"/>
            <a:ext cx="10080000" cy="1332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Trifft mindestens eines der folgenden Kriterien auf den Elektrolyseur der Tankstelle zu? </a:t>
            </a:r>
          </a:p>
          <a:p>
            <a:endParaRPr lang="de-DE" dirty="0">
              <a:latin typeface="Arial" panose="020B0604020202020204" pitchFamily="34" charset="0"/>
              <a:cs typeface="Arial" panose="020B0604020202020204" pitchFamily="34" charset="0"/>
            </a:endParaRPr>
          </a:p>
        </p:txBody>
      </p:sp>
      <p:sp>
        <p:nvSpPr>
          <p:cNvPr id="2" name="Foliennummernplatzhalter 1">
            <a:extLst>
              <a:ext uri="{FF2B5EF4-FFF2-40B4-BE49-F238E27FC236}">
                <a16:creationId xmlns:a16="http://schemas.microsoft.com/office/drawing/2014/main" id="{36EBF69C-8270-48F9-B65E-AAD6EC7997AC}"/>
              </a:ext>
            </a:extLst>
          </p:cNvPr>
          <p:cNvSpPr>
            <a:spLocks noGrp="1"/>
          </p:cNvSpPr>
          <p:nvPr>
            <p:ph type="sldNum" sz="quarter" idx="12"/>
          </p:nvPr>
        </p:nvSpPr>
        <p:spPr/>
        <p:txBody>
          <a:bodyPr/>
          <a:lstStyle/>
          <a:p>
            <a:fld id="{E9E7CC83-3900-4EC9-9960-FB47173819DD}" type="slidenum">
              <a:rPr lang="de-DE" smtClean="0"/>
              <a:t>50</a:t>
            </a:fld>
            <a:endParaRPr lang="de-DE" dirty="0"/>
          </a:p>
        </p:txBody>
      </p:sp>
      <p:sp>
        <p:nvSpPr>
          <p:cNvPr id="5" name="Rechteck 4">
            <a:hlinkClick r:id="rId2" action="ppaction://hlinksldjump" highlightClick="1">
              <a:snd r:embed="rId3" name="arrow.wav"/>
            </a:hlinkClick>
            <a:extLst>
              <a:ext uri="{FF2B5EF4-FFF2-40B4-BE49-F238E27FC236}">
                <a16:creationId xmlns:a16="http://schemas.microsoft.com/office/drawing/2014/main" id="{60EBC3E5-15D8-45F5-AD9C-D69319F16396}"/>
              </a:ext>
            </a:extLst>
          </p:cNvPr>
          <p:cNvSpPr/>
          <p:nvPr/>
        </p:nvSpPr>
        <p:spPr>
          <a:xfrm>
            <a:off x="7893313" y="5055312"/>
            <a:ext cx="1673723" cy="548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Nein</a:t>
            </a:r>
          </a:p>
        </p:txBody>
      </p:sp>
      <p:sp>
        <p:nvSpPr>
          <p:cNvPr id="6" name="Rechteck 5">
            <a:hlinkClick r:id="rId4" action="ppaction://hlinksldjump" highlightClick="1">
              <a:snd r:embed="rId3" name="arrow.wav"/>
            </a:hlinkClick>
            <a:extLst>
              <a:ext uri="{FF2B5EF4-FFF2-40B4-BE49-F238E27FC236}">
                <a16:creationId xmlns:a16="http://schemas.microsoft.com/office/drawing/2014/main" id="{CBF0412C-B67C-46FF-B224-7B7DB14F84B1}"/>
              </a:ext>
            </a:extLst>
          </p:cNvPr>
          <p:cNvSpPr/>
          <p:nvPr/>
        </p:nvSpPr>
        <p:spPr>
          <a:xfrm>
            <a:off x="512964" y="5055313"/>
            <a:ext cx="1673722" cy="5486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Ja</a:t>
            </a:r>
          </a:p>
        </p:txBody>
      </p:sp>
      <p:sp>
        <p:nvSpPr>
          <p:cNvPr id="8" name="Rechteck 7">
            <a:extLst>
              <a:ext uri="{FF2B5EF4-FFF2-40B4-BE49-F238E27FC236}">
                <a16:creationId xmlns:a16="http://schemas.microsoft.com/office/drawing/2014/main" id="{3B514CDB-70B5-4B6C-8343-DBE4330FE673}"/>
              </a:ext>
            </a:extLst>
          </p:cNvPr>
          <p:cNvSpPr/>
          <p:nvPr/>
        </p:nvSpPr>
        <p:spPr>
          <a:xfrm>
            <a:off x="512964" y="2164680"/>
            <a:ext cx="9054072" cy="54860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55600">
              <a:lnSpc>
                <a:spcPct val="150000"/>
              </a:lnSpc>
            </a:pPr>
            <a:r>
              <a:rPr lang="de-DE" sz="1600" dirty="0">
                <a:latin typeface="Arial" panose="020B0604020202020204" pitchFamily="34" charset="0"/>
                <a:cs typeface="Arial" panose="020B0604020202020204" pitchFamily="34" charset="0"/>
              </a:rPr>
              <a:t>Die Elektrolyseanlage soll </a:t>
            </a:r>
            <a:r>
              <a:rPr lang="de-DE" sz="1600" u="sng" dirty="0">
                <a:latin typeface="Arial" panose="020B0604020202020204" pitchFamily="34" charset="0"/>
                <a:cs typeface="Arial" panose="020B0604020202020204" pitchFamily="34" charset="0"/>
              </a:rPr>
              <a:t>kürzer</a:t>
            </a:r>
            <a:r>
              <a:rPr lang="de-DE" sz="1600" dirty="0">
                <a:latin typeface="Arial" panose="020B0604020202020204" pitchFamily="34" charset="0"/>
                <a:cs typeface="Arial" panose="020B0604020202020204" pitchFamily="34" charset="0"/>
              </a:rPr>
              <a:t> als 12 Monate nach der Inbetriebnahme betrieben werden.</a:t>
            </a:r>
          </a:p>
          <a:p>
            <a:pPr marL="355600">
              <a:lnSpc>
                <a:spcPct val="150000"/>
              </a:lnSpc>
            </a:pPr>
            <a:endParaRPr lang="de-DE" sz="1400" dirty="0">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245983CE-8EE5-42AD-A496-43626340CBD4}"/>
              </a:ext>
            </a:extLst>
          </p:cNvPr>
          <p:cNvSpPr/>
          <p:nvPr/>
        </p:nvSpPr>
        <p:spPr>
          <a:xfrm>
            <a:off x="512964" y="2911663"/>
            <a:ext cx="9054072" cy="54860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55600">
              <a:lnSpc>
                <a:spcPct val="150000"/>
              </a:lnSpc>
            </a:pPr>
            <a:r>
              <a:rPr lang="de-DE" sz="1600" dirty="0">
                <a:latin typeface="Arial" panose="020B0604020202020204" pitchFamily="34" charset="0"/>
                <a:cs typeface="Arial" panose="020B0604020202020204" pitchFamily="34" charset="0"/>
              </a:rPr>
              <a:t>Es handelt sich um eine </a:t>
            </a:r>
            <a:r>
              <a:rPr lang="de-DE" sz="1600" u="sng" dirty="0">
                <a:latin typeface="Arial" panose="020B0604020202020204" pitchFamily="34" charset="0"/>
                <a:cs typeface="Arial" panose="020B0604020202020204" pitchFamily="34" charset="0"/>
              </a:rPr>
              <a:t>Forschungsanlage</a:t>
            </a:r>
            <a:r>
              <a:rPr lang="de-DE" sz="1600" dirty="0">
                <a:latin typeface="Arial" panose="020B0604020202020204" pitchFamily="34" charset="0"/>
                <a:cs typeface="Arial" panose="020B0604020202020204" pitchFamily="34" charset="0"/>
              </a:rPr>
              <a:t> im Technikums- oder Labormaßstab.</a:t>
            </a:r>
            <a:endParaRPr lang="de-DE" sz="1200" dirty="0">
              <a:latin typeface="Arial" panose="020B0604020202020204" pitchFamily="34" charset="0"/>
              <a:cs typeface="Arial" panose="020B0604020202020204" pitchFamily="34" charset="0"/>
            </a:endParaRPr>
          </a:p>
        </p:txBody>
      </p:sp>
      <p:sp>
        <p:nvSpPr>
          <p:cNvPr id="11" name="Rechteck 10">
            <a:extLst>
              <a:ext uri="{FF2B5EF4-FFF2-40B4-BE49-F238E27FC236}">
                <a16:creationId xmlns:a16="http://schemas.microsoft.com/office/drawing/2014/main" id="{72D8517E-908D-435B-9252-769964391646}"/>
              </a:ext>
            </a:extLst>
          </p:cNvPr>
          <p:cNvSpPr/>
          <p:nvPr/>
        </p:nvSpPr>
        <p:spPr>
          <a:xfrm>
            <a:off x="512964" y="3658646"/>
            <a:ext cx="9054072" cy="115408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55600">
              <a:lnSpc>
                <a:spcPct val="150000"/>
              </a:lnSpc>
            </a:pPr>
            <a:r>
              <a:rPr lang="de-DE" sz="1600" dirty="0">
                <a:latin typeface="Arial" panose="020B0604020202020204" pitchFamily="34" charset="0"/>
                <a:cs typeface="Arial" panose="020B0604020202020204" pitchFamily="34" charset="0"/>
              </a:rPr>
              <a:t>Es handelt sich </a:t>
            </a:r>
            <a:r>
              <a:rPr lang="de-DE" sz="1600" u="sng" dirty="0">
                <a:latin typeface="Arial" panose="020B0604020202020204" pitchFamily="34" charset="0"/>
                <a:cs typeface="Arial" panose="020B0604020202020204" pitchFamily="34" charset="0"/>
              </a:rPr>
              <a:t>nicht</a:t>
            </a:r>
            <a:r>
              <a:rPr lang="de-DE" sz="1600" dirty="0">
                <a:latin typeface="Arial" panose="020B0604020202020204" pitchFamily="34" charset="0"/>
                <a:cs typeface="Arial" panose="020B0604020202020204" pitchFamily="34" charset="0"/>
              </a:rPr>
              <a:t> um eine Anlage im „industriellen Umfang“</a:t>
            </a:r>
            <a:r>
              <a:rPr lang="de-DE" baseline="-25000" dirty="0">
                <a:latin typeface="Arial" panose="020B0604020202020204" pitchFamily="34" charset="0"/>
                <a:cs typeface="Arial" panose="020B0604020202020204" pitchFamily="34" charset="0"/>
              </a:rPr>
              <a:t>.</a:t>
            </a:r>
          </a:p>
          <a:p>
            <a:pPr marL="355600">
              <a:lnSpc>
                <a:spcPct val="150000"/>
              </a:lnSpc>
            </a:pPr>
            <a:r>
              <a:rPr lang="de-DE" sz="2000" baseline="-25000" dirty="0">
                <a:latin typeface="Arial" panose="020B0604020202020204" pitchFamily="34" charset="0"/>
                <a:cs typeface="Arial" panose="020B0604020202020204" pitchFamily="34" charset="0"/>
              </a:rPr>
              <a:t>Der Terminus „industrieller Umfang“ ist bislang nicht definiert, es existieren keine offiziellen Mengen- oder Leistungsschwellen. </a:t>
            </a:r>
          </a:p>
          <a:p>
            <a:pPr marL="355600">
              <a:lnSpc>
                <a:spcPct val="150000"/>
              </a:lnSpc>
            </a:pPr>
            <a:endParaRPr lang="de-DE" sz="1400" dirty="0">
              <a:latin typeface="Arial" panose="020B0604020202020204" pitchFamily="34" charset="0"/>
              <a:cs typeface="Arial" panose="020B0604020202020204" pitchFamily="34" charset="0"/>
            </a:endParaRPr>
          </a:p>
        </p:txBody>
      </p:sp>
      <p:pic>
        <p:nvPicPr>
          <p:cNvPr id="12" name="Grafik 11">
            <a:extLst>
              <a:ext uri="{FF2B5EF4-FFF2-40B4-BE49-F238E27FC236}">
                <a16:creationId xmlns:a16="http://schemas.microsoft.com/office/drawing/2014/main" id="{5D703E84-905A-4E4E-80EA-2649A023F85F}"/>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306880"/>
            <a:ext cx="1331999" cy="1331999"/>
          </a:xfrm>
          <a:prstGeom prst="rect">
            <a:avLst/>
          </a:prstGeom>
        </p:spPr>
      </p:pic>
      <p:pic>
        <p:nvPicPr>
          <p:cNvPr id="13" name="Grafik 12">
            <a:extLst>
              <a:ext uri="{FF2B5EF4-FFF2-40B4-BE49-F238E27FC236}">
                <a16:creationId xmlns:a16="http://schemas.microsoft.com/office/drawing/2014/main" id="{76FF6B6D-ED61-4BEE-9ED8-FC1D2606CA5A}"/>
              </a:ext>
            </a:extLst>
          </p:cNvPr>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60000"/>
            <a:ext cx="1332000" cy="1332000"/>
          </a:xfrm>
          <a:prstGeom prst="rect">
            <a:avLst/>
          </a:prstGeom>
        </p:spPr>
      </p:pic>
      <p:pic>
        <p:nvPicPr>
          <p:cNvPr id="14" name="Grafik 13">
            <a:extLst>
              <a:ext uri="{FF2B5EF4-FFF2-40B4-BE49-F238E27FC236}">
                <a16:creationId xmlns:a16="http://schemas.microsoft.com/office/drawing/2014/main" id="{69A3FB34-7323-4B29-9926-BD6459767ABD}"/>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1833440"/>
            <a:ext cx="1332000" cy="1332000"/>
          </a:xfrm>
          <a:prstGeom prst="rect">
            <a:avLst/>
          </a:prstGeom>
        </p:spPr>
      </p:pic>
      <p:sp>
        <p:nvSpPr>
          <p:cNvPr id="15" name="Rechteck 14">
            <a:hlinkClick r:id="rId8" action="ppaction://hlinksldjump" highlightClick="1">
              <a:snd r:embed="rId3" name="arrow.wav"/>
            </a:hlinkClick>
            <a:extLst>
              <a:ext uri="{FF2B5EF4-FFF2-40B4-BE49-F238E27FC236}">
                <a16:creationId xmlns:a16="http://schemas.microsoft.com/office/drawing/2014/main" id="{61981912-F635-4BC5-862C-B83F208C9D5F}"/>
              </a:ext>
            </a:extLst>
          </p:cNvPr>
          <p:cNvSpPr/>
          <p:nvPr/>
        </p:nvSpPr>
        <p:spPr>
          <a:xfrm>
            <a:off x="512963" y="5725873"/>
            <a:ext cx="1673721" cy="5486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Tree>
    <p:extLst>
      <p:ext uri="{BB962C8B-B14F-4D97-AF65-F5344CB8AC3E}">
        <p14:creationId xmlns:p14="http://schemas.microsoft.com/office/powerpoint/2010/main" val="16542307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6EBF69C-8270-48F9-B65E-AAD6EC7997AC}"/>
              </a:ext>
            </a:extLst>
          </p:cNvPr>
          <p:cNvSpPr>
            <a:spLocks noGrp="1"/>
          </p:cNvSpPr>
          <p:nvPr>
            <p:ph type="sldNum" sz="quarter" idx="12"/>
          </p:nvPr>
        </p:nvSpPr>
        <p:spPr/>
        <p:txBody>
          <a:bodyPr/>
          <a:lstStyle/>
          <a:p>
            <a:fld id="{E9E7CC83-3900-4EC9-9960-FB47173819DD}" type="slidenum">
              <a:rPr lang="de-DE" smtClean="0"/>
              <a:t>51</a:t>
            </a:fld>
            <a:endParaRPr lang="de-DE" dirty="0"/>
          </a:p>
        </p:txBody>
      </p:sp>
      <p:sp>
        <p:nvSpPr>
          <p:cNvPr id="7" name="Rechteck 6">
            <a:hlinkClick r:id="rId2" action="ppaction://hlinksldjump" highlightClick="1">
              <a:snd r:embed="rId3" name="arrow.wav"/>
            </a:hlinkClick>
            <a:extLst>
              <a:ext uri="{FF2B5EF4-FFF2-40B4-BE49-F238E27FC236}">
                <a16:creationId xmlns:a16="http://schemas.microsoft.com/office/drawing/2014/main" id="{5A95BE3C-6BE9-427F-8D65-CD8AE6D35474}"/>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8" name="Rechteck 7">
            <a:hlinkClick r:id="rId4" action="ppaction://hlinksldjump" highlightClick="1">
              <a:snd r:embed="rId3" name="arrow.wav"/>
            </a:hlinkClick>
            <a:extLst>
              <a:ext uri="{FF2B5EF4-FFF2-40B4-BE49-F238E27FC236}">
                <a16:creationId xmlns:a16="http://schemas.microsoft.com/office/drawing/2014/main" id="{3109FCF1-758C-4FE7-837D-C0862D86DBA9}"/>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4" name="Rechteck 13">
            <a:extLst>
              <a:ext uri="{FF2B5EF4-FFF2-40B4-BE49-F238E27FC236}">
                <a16:creationId xmlns:a16="http://schemas.microsoft.com/office/drawing/2014/main" id="{6DF45CB3-C66C-40B2-B24D-60AE56062BC2}"/>
              </a:ext>
            </a:extLst>
          </p:cNvPr>
          <p:cNvSpPr/>
          <p:nvPr/>
        </p:nvSpPr>
        <p:spPr>
          <a:xfrm>
            <a:off x="360000" y="1896177"/>
            <a:ext cx="9720000" cy="4173883"/>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anose="05000000000000000000" pitchFamily="2" charset="2"/>
              <a:buChar char="à"/>
            </a:pPr>
            <a:r>
              <a:rPr lang="de-DE" b="1" u="sng" dirty="0">
                <a:latin typeface="Arial" panose="020B0604020202020204" pitchFamily="34" charset="0"/>
                <a:cs typeface="Arial" panose="020B0604020202020204" pitchFamily="34" charset="0"/>
                <a:sym typeface="Wingdings" panose="05000000000000000000" pitchFamily="2" charset="2"/>
              </a:rPr>
              <a:t> Förmliches</a:t>
            </a:r>
            <a:r>
              <a:rPr lang="de-DE" b="1" u="sng" dirty="0">
                <a:latin typeface="Arial" panose="020B0604020202020204" pitchFamily="34" charset="0"/>
                <a:cs typeface="Arial" panose="020B0604020202020204" pitchFamily="34" charset="0"/>
              </a:rPr>
              <a:t> Genehmigungsverfahren nach BImSchG</a:t>
            </a:r>
          </a:p>
          <a:p>
            <a:endParaRPr lang="de-DE" sz="1100" b="1" dirty="0">
              <a:latin typeface="Arial" panose="020B0604020202020204" pitchFamily="34" charset="0"/>
              <a:cs typeface="Arial" panose="020B0604020202020204" pitchFamily="34" charset="0"/>
            </a:endParaRP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a:t>
            </a:r>
            <a:r>
              <a:rPr lang="de-DE" sz="1400" b="1" dirty="0">
                <a:latin typeface="Arial" panose="020B0604020202020204" pitchFamily="34" charset="0"/>
                <a:cs typeface="Arial" panose="020B0604020202020204" pitchFamily="34" charset="0"/>
              </a:rPr>
              <a:t>Genehmigungsverfahren nach BImSchG</a:t>
            </a:r>
            <a:r>
              <a:rPr lang="de-DE" sz="1400" dirty="0">
                <a:latin typeface="Arial" panose="020B0604020202020204" pitchFamily="34" charset="0"/>
                <a:cs typeface="Arial" panose="020B0604020202020204" pitchFamily="34" charset="0"/>
              </a:rPr>
              <a:t>: Landes-Umweltschutzamt, teilweise Gewerbeaufsichtsamt</a:t>
            </a:r>
          </a:p>
          <a:p>
            <a:pPr marL="720725" indent="-365125">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Genehmigungsverfahrens:  </a:t>
            </a:r>
            <a:r>
              <a:rPr lang="de-DE" sz="1400" b="1" i="1" u="sng" dirty="0">
                <a:solidFill>
                  <a:schemeClr val="bg1"/>
                </a:solidFill>
                <a:latin typeface="Arial" panose="020B0604020202020204" pitchFamily="34" charset="0"/>
                <a:cs typeface="Arial" panose="020B0604020202020204" pitchFamily="34" charset="0"/>
                <a:hlinkClick r:id="rId5">
                  <a:snd r:embed="rId3" name="arrow.wav"/>
                  <a:extLst>
                    <a:ext uri="{A12FA001-AC4F-418D-AE19-62706E023703}">
                      <ahyp:hlinkClr xmlns:ahyp="http://schemas.microsoft.com/office/drawing/2018/hyperlinkcolor" val="tx"/>
                    </a:ext>
                  </a:extLst>
                </a:hlinkClick>
              </a:rPr>
              <a:t>9. BImSchV</a:t>
            </a:r>
            <a:endParaRPr lang="de-DE" sz="1400" b="1" i="1" u="sng" dirty="0">
              <a:solidFill>
                <a:schemeClr val="bg1"/>
              </a:solidFill>
              <a:latin typeface="Arial" panose="020B0604020202020204" pitchFamily="34" charset="0"/>
              <a:cs typeface="Arial" panose="020B0604020202020204" pitchFamily="34" charset="0"/>
            </a:endParaRPr>
          </a:p>
          <a:p>
            <a:pPr marL="720725" indent="-365125">
              <a:buFont typeface="Symbol" panose="05050102010706020507" pitchFamily="18" charset="2"/>
              <a:buChar char="-"/>
            </a:pPr>
            <a:endParaRPr lang="de-DE" sz="1400" dirty="0">
              <a:latin typeface="Arial" panose="020B0604020202020204" pitchFamily="34" charset="0"/>
              <a:cs typeface="Arial" panose="020B0604020202020204" pitchFamily="34" charset="0"/>
            </a:endParaRPr>
          </a:p>
          <a:p>
            <a:endParaRPr lang="de-DE" b="1"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à"/>
            </a:pPr>
            <a:r>
              <a:rPr lang="de-DE" dirty="0">
                <a:solidFill>
                  <a:prstClr val="white"/>
                </a:solidFill>
                <a:latin typeface="Arial" panose="020B0604020202020204" pitchFamily="34" charset="0"/>
                <a:cs typeface="Arial" panose="020B0604020202020204" pitchFamily="34" charset="0"/>
              </a:rPr>
              <a:t> Erlaubnisverfahren nach BetrSichV </a:t>
            </a:r>
          </a:p>
          <a:p>
            <a:pPr lvl="0"/>
            <a:r>
              <a:rPr lang="de-DE" sz="1100" dirty="0">
                <a:solidFill>
                  <a:prstClr val="white"/>
                </a:solidFill>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a:p>
            <a:pPr marL="285750" indent="-285750">
              <a:spcBef>
                <a:spcPts val="600"/>
              </a:spcBef>
              <a:buFont typeface="Wingdings" panose="05000000000000000000" pitchFamily="2" charset="2"/>
              <a:buChar char="à"/>
            </a:pPr>
            <a:r>
              <a:rPr lang="de-DE" dirty="0">
                <a:latin typeface="Arial" panose="020B0604020202020204" pitchFamily="34" charset="0"/>
                <a:cs typeface="Arial" panose="020B0604020202020204" pitchFamily="34" charset="0"/>
              </a:rPr>
              <a:t> </a:t>
            </a:r>
            <a:r>
              <a:rPr lang="de-DE" u="sng" dirty="0">
                <a:latin typeface="Arial" panose="020B0604020202020204" pitchFamily="34" charset="0"/>
                <a:cs typeface="Arial" panose="020B0604020202020204" pitchFamily="34" charset="0"/>
              </a:rPr>
              <a:t>Vollständige</a:t>
            </a:r>
            <a:r>
              <a:rPr lang="de-DE" dirty="0">
                <a:latin typeface="Arial" panose="020B0604020202020204" pitchFamily="34" charset="0"/>
                <a:cs typeface="Arial" panose="020B0604020202020204" pitchFamily="34" charset="0"/>
              </a:rPr>
              <a:t> UVP-Pflicht</a:t>
            </a:r>
          </a:p>
          <a:p>
            <a:pPr marL="285750" indent="-285750">
              <a:buFont typeface="Wingdings" panose="05000000000000000000" pitchFamily="2" charset="2"/>
              <a:buChar char="à"/>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 Baugenehmigung </a:t>
            </a:r>
          </a:p>
          <a:p>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à"/>
            </a:pPr>
            <a:r>
              <a:rPr lang="de-DE" dirty="0">
                <a:latin typeface="Arial" panose="020B0604020202020204" pitchFamily="34" charset="0"/>
                <a:cs typeface="Arial" panose="020B0604020202020204" pitchFamily="34" charset="0"/>
              </a:rPr>
              <a:t>Einstufung als Industrie-Emissionsanlage </a:t>
            </a:r>
          </a:p>
          <a:p>
            <a:endParaRPr lang="de-DE" dirty="0">
              <a:latin typeface="Arial" panose="020B0604020202020204" pitchFamily="34" charset="0"/>
              <a:cs typeface="Arial" panose="020B0604020202020204" pitchFamily="34" charset="0"/>
            </a:endParaRPr>
          </a:p>
        </p:txBody>
      </p:sp>
      <p:sp>
        <p:nvSpPr>
          <p:cNvPr id="15" name="Textfeld 14">
            <a:extLst>
              <a:ext uri="{FF2B5EF4-FFF2-40B4-BE49-F238E27FC236}">
                <a16:creationId xmlns:a16="http://schemas.microsoft.com/office/drawing/2014/main" id="{EC0F9C8F-4DF6-4295-A30F-F275B1A08BDC}"/>
              </a:ext>
            </a:extLst>
          </p:cNvPr>
          <p:cNvSpPr txBox="1"/>
          <p:nvPr/>
        </p:nvSpPr>
        <p:spPr>
          <a:xfrm>
            <a:off x="6483587" y="3983118"/>
            <a:ext cx="3319941" cy="646331"/>
          </a:xfrm>
          <a:prstGeom prst="rect">
            <a:avLst/>
          </a:prstGeom>
          <a:noFill/>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im BImSchG-Verfahren integriert, kein Einzelantrag</a:t>
            </a:r>
            <a:endParaRPr lang="de-DE" dirty="0">
              <a:solidFill>
                <a:schemeClr val="bg1"/>
              </a:solidFill>
            </a:endParaRPr>
          </a:p>
        </p:txBody>
      </p:sp>
      <p:sp>
        <p:nvSpPr>
          <p:cNvPr id="16" name="Geschweifte Klammer rechts 15">
            <a:extLst>
              <a:ext uri="{FF2B5EF4-FFF2-40B4-BE49-F238E27FC236}">
                <a16:creationId xmlns:a16="http://schemas.microsoft.com/office/drawing/2014/main" id="{52E7277B-CA85-42F0-B54A-569410EC33C3}"/>
              </a:ext>
            </a:extLst>
          </p:cNvPr>
          <p:cNvSpPr/>
          <p:nvPr/>
        </p:nvSpPr>
        <p:spPr>
          <a:xfrm>
            <a:off x="5785441" y="3503946"/>
            <a:ext cx="416243" cy="1992286"/>
          </a:xfrm>
          <a:prstGeom prst="rightBrace">
            <a:avLst>
              <a:gd name="adj1" fmla="val 19438"/>
              <a:gd name="adj2" fmla="val 44706"/>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pic>
        <p:nvPicPr>
          <p:cNvPr id="17" name="Grafik 16" descr="Cursor">
            <a:extLst>
              <a:ext uri="{FF2B5EF4-FFF2-40B4-BE49-F238E27FC236}">
                <a16:creationId xmlns:a16="http://schemas.microsoft.com/office/drawing/2014/main" id="{D9434522-245E-4221-8F6C-B76E921A525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21595" y="2841424"/>
            <a:ext cx="223576" cy="223576"/>
          </a:xfrm>
          <a:prstGeom prst="rect">
            <a:avLst/>
          </a:prstGeom>
        </p:spPr>
      </p:pic>
      <p:sp>
        <p:nvSpPr>
          <p:cNvPr id="12" name="Rechteck 11">
            <a:extLst>
              <a:ext uri="{FF2B5EF4-FFF2-40B4-BE49-F238E27FC236}">
                <a16:creationId xmlns:a16="http://schemas.microsoft.com/office/drawing/2014/main" id="{4EF3B5B5-9F8F-42B5-A3CC-ED361A929CE9}"/>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Genehmigungsbedürftigkeit einer kommerziellen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-Tankstelle mit Elektrolyseur vor Ort</a:t>
            </a:r>
          </a:p>
          <a:p>
            <a:pPr lvl="0"/>
            <a:r>
              <a:rPr lang="de-DE" sz="1400" dirty="0">
                <a:solidFill>
                  <a:prstClr val="white"/>
                </a:solidFill>
                <a:latin typeface="Arial" panose="020B0604020202020204" pitchFamily="34" charset="0"/>
                <a:cs typeface="Arial" panose="020B0604020202020204" pitchFamily="34" charset="0"/>
              </a:rPr>
              <a:t>Tankstellen mit einer H</a:t>
            </a:r>
            <a:r>
              <a:rPr lang="de-DE" sz="1400" baseline="-25000" dirty="0">
                <a:solidFill>
                  <a:prstClr val="white"/>
                </a:solidFill>
                <a:latin typeface="Arial" panose="020B0604020202020204" pitchFamily="34" charset="0"/>
                <a:cs typeface="Arial" panose="020B0604020202020204" pitchFamily="34" charset="0"/>
              </a:rPr>
              <a:t>2</a:t>
            </a:r>
            <a:r>
              <a:rPr lang="de-DE" sz="1400" dirty="0">
                <a:solidFill>
                  <a:prstClr val="white"/>
                </a:solidFill>
                <a:latin typeface="Arial" panose="020B0604020202020204" pitchFamily="34" charset="0"/>
                <a:cs typeface="Arial" panose="020B0604020202020204" pitchFamily="34" charset="0"/>
              </a:rPr>
              <a:t>-Erzeugzng vor Ort benötigen i.d.R. keine Speichermengen von über 3 t. Daher handelt es sich nicht um eine Störfallanlage.</a:t>
            </a:r>
          </a:p>
          <a:p>
            <a:endParaRPr lang="de-DE" sz="2400" b="1" dirty="0">
              <a:latin typeface="Arial" panose="020B0604020202020204" pitchFamily="34" charset="0"/>
              <a:cs typeface="Arial" panose="020B0604020202020204" pitchFamily="34" charset="0"/>
            </a:endParaRPr>
          </a:p>
        </p:txBody>
      </p:sp>
      <p:pic>
        <p:nvPicPr>
          <p:cNvPr id="13" name="Grafik 12">
            <a:extLst>
              <a:ext uri="{FF2B5EF4-FFF2-40B4-BE49-F238E27FC236}">
                <a16:creationId xmlns:a16="http://schemas.microsoft.com/office/drawing/2014/main" id="{4D366A48-D2B0-4D47-AB22-132B797EA82D}"/>
              </a:ext>
            </a:extLst>
          </p:cNvPr>
          <p:cNvPicPr>
            <a:picLocks noChangeAspect="1"/>
          </p:cNvPicPr>
          <p:nvPr/>
        </p:nvPicPr>
        <p:blipFill>
          <a:blip r:embed="rId8">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306880"/>
            <a:ext cx="1331999" cy="1331999"/>
          </a:xfrm>
          <a:prstGeom prst="rect">
            <a:avLst/>
          </a:prstGeom>
        </p:spPr>
      </p:pic>
      <p:pic>
        <p:nvPicPr>
          <p:cNvPr id="18" name="Grafik 17">
            <a:extLst>
              <a:ext uri="{FF2B5EF4-FFF2-40B4-BE49-F238E27FC236}">
                <a16:creationId xmlns:a16="http://schemas.microsoft.com/office/drawing/2014/main" id="{A5B3EFC9-DA10-4A8C-A500-CC9C1BD175E5}"/>
              </a:ext>
            </a:extLst>
          </p:cNvPr>
          <p:cNvPicPr>
            <a:picLocks noChangeAspect="1"/>
          </p:cNvPicPr>
          <p:nvPr/>
        </p:nvPicPr>
        <p:blipFill>
          <a:blip r:embed="rId9">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60000"/>
            <a:ext cx="1332000" cy="1332000"/>
          </a:xfrm>
          <a:prstGeom prst="rect">
            <a:avLst/>
          </a:prstGeom>
        </p:spPr>
      </p:pic>
      <p:pic>
        <p:nvPicPr>
          <p:cNvPr id="19" name="Grafik 18">
            <a:extLst>
              <a:ext uri="{FF2B5EF4-FFF2-40B4-BE49-F238E27FC236}">
                <a16:creationId xmlns:a16="http://schemas.microsoft.com/office/drawing/2014/main" id="{4FA7B10B-3C3C-4602-9208-CCD09EE2F334}"/>
              </a:ext>
            </a:extLst>
          </p:cNvPr>
          <p:cNvPicPr>
            <a:picLocks noChangeAspect="1"/>
          </p:cNvPicPr>
          <p:nvPr/>
        </p:nvPicPr>
        <p:blipFill>
          <a:blip r:embed="rId10">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1833440"/>
            <a:ext cx="1332000" cy="1332000"/>
          </a:xfrm>
          <a:prstGeom prst="rect">
            <a:avLst/>
          </a:prstGeom>
        </p:spPr>
      </p:pic>
    </p:spTree>
    <p:extLst>
      <p:ext uri="{BB962C8B-B14F-4D97-AF65-F5344CB8AC3E}">
        <p14:creationId xmlns:p14="http://schemas.microsoft.com/office/powerpoint/2010/main" val="26106541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5C469-6F35-421A-B929-93FB603AA02F}"/>
              </a:ext>
            </a:extLst>
          </p:cNvPr>
          <p:cNvSpPr>
            <a:spLocks noGrp="1"/>
          </p:cNvSpPr>
          <p:nvPr>
            <p:ph type="sldNum" sz="quarter" idx="12"/>
          </p:nvPr>
        </p:nvSpPr>
        <p:spPr/>
        <p:txBody>
          <a:bodyPr/>
          <a:lstStyle/>
          <a:p>
            <a:fld id="{E9E7CC83-3900-4EC9-9960-FB47173819DD}" type="slidenum">
              <a:rPr lang="de-DE" smtClean="0"/>
              <a:t>52</a:t>
            </a:fld>
            <a:endParaRPr lang="de-DE" dirty="0"/>
          </a:p>
        </p:txBody>
      </p:sp>
      <p:sp>
        <p:nvSpPr>
          <p:cNvPr id="3" name="Rechteck 2">
            <a:extLst>
              <a:ext uri="{FF2B5EF4-FFF2-40B4-BE49-F238E27FC236}">
                <a16:creationId xmlns:a16="http://schemas.microsoft.com/office/drawing/2014/main" id="{1E872B54-D4DE-4D6E-A654-5B35C8FCC20A}"/>
              </a:ext>
            </a:extLst>
          </p:cNvPr>
          <p:cNvSpPr/>
          <p:nvPr/>
        </p:nvSpPr>
        <p:spPr>
          <a:xfrm>
            <a:off x="0"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latin typeface="Arial" panose="020B0604020202020204" pitchFamily="34" charset="0"/>
                <a:cs typeface="Arial" panose="020B0604020202020204" pitchFamily="34" charset="0"/>
              </a:rPr>
              <a:t>Genehmigungsbedürftigkeit einer nicht kommerziellen H</a:t>
            </a:r>
            <a:r>
              <a:rPr lang="de-DE" sz="2400" b="1" baseline="-25000" dirty="0">
                <a:latin typeface="Arial" panose="020B0604020202020204" pitchFamily="34" charset="0"/>
                <a:cs typeface="Arial" panose="020B0604020202020204" pitchFamily="34" charset="0"/>
              </a:rPr>
              <a:t>2</a:t>
            </a:r>
            <a:r>
              <a:rPr lang="de-DE" sz="2400" b="1" dirty="0">
                <a:latin typeface="Arial" panose="020B0604020202020204" pitchFamily="34" charset="0"/>
                <a:cs typeface="Arial" panose="020B0604020202020204" pitchFamily="34" charset="0"/>
              </a:rPr>
              <a:t>-Tankstelle mit Elektrolyseur vor Ort </a:t>
            </a:r>
          </a:p>
          <a:p>
            <a:r>
              <a:rPr lang="de-DE" sz="1400" dirty="0">
                <a:latin typeface="Arial" panose="020B0604020202020204" pitchFamily="34" charset="0"/>
                <a:cs typeface="Arial" panose="020B0604020202020204" pitchFamily="34" charset="0"/>
              </a:rPr>
              <a:t>Tankstellen mit einer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-Erzeugung vor Ort benötigen i.d.R. </a:t>
            </a:r>
            <a:r>
              <a:rPr lang="de-DE" sz="1400" u="sng" dirty="0">
                <a:latin typeface="Arial" panose="020B0604020202020204" pitchFamily="34" charset="0"/>
                <a:cs typeface="Arial" panose="020B0604020202020204" pitchFamily="34" charset="0"/>
              </a:rPr>
              <a:t>keine Speichermengen von über 3 t</a:t>
            </a:r>
            <a:r>
              <a:rPr lang="de-DE" sz="1400" dirty="0">
                <a:latin typeface="Arial" panose="020B0604020202020204" pitchFamily="34" charset="0"/>
                <a:cs typeface="Arial" panose="020B0604020202020204" pitchFamily="34" charset="0"/>
              </a:rPr>
              <a:t>. Daher handelt es sich nicht um eine Störfallanlage.</a:t>
            </a:r>
          </a:p>
        </p:txBody>
      </p:sp>
      <p:sp>
        <p:nvSpPr>
          <p:cNvPr id="8" name="Rechteck 7">
            <a:hlinkClick r:id="rId2" action="ppaction://hlinksldjump" highlightClick="1">
              <a:snd r:embed="rId3" name="arrow.wav"/>
            </a:hlinkClick>
            <a:extLst>
              <a:ext uri="{FF2B5EF4-FFF2-40B4-BE49-F238E27FC236}">
                <a16:creationId xmlns:a16="http://schemas.microsoft.com/office/drawing/2014/main" id="{CF69A31C-C196-40C8-ABF4-8A6292563DC8}"/>
              </a:ext>
            </a:extLst>
          </p:cNvPr>
          <p:cNvSpPr/>
          <p:nvPr/>
        </p:nvSpPr>
        <p:spPr>
          <a:xfrm>
            <a:off x="360000"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
        <p:nvSpPr>
          <p:cNvPr id="15" name="Rechteck 14">
            <a:hlinkClick r:id="rId4" action="ppaction://hlinksldjump" highlightClick="1">
              <a:snd r:embed="rId3" name="arrow.wav"/>
            </a:hlinkClick>
            <a:extLst>
              <a:ext uri="{FF2B5EF4-FFF2-40B4-BE49-F238E27FC236}">
                <a16:creationId xmlns:a16="http://schemas.microsoft.com/office/drawing/2014/main" id="{6307E4FC-EA04-4CDE-A47B-928A575BAAAC}"/>
              </a:ext>
            </a:extLst>
          </p:cNvPr>
          <p:cNvSpPr/>
          <p:nvPr/>
        </p:nvSpPr>
        <p:spPr>
          <a:xfrm>
            <a:off x="10480189" y="6188400"/>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Ende</a:t>
            </a:r>
          </a:p>
        </p:txBody>
      </p:sp>
      <p:sp>
        <p:nvSpPr>
          <p:cNvPr id="16" name="Rechteck 15">
            <a:extLst>
              <a:ext uri="{FF2B5EF4-FFF2-40B4-BE49-F238E27FC236}">
                <a16:creationId xmlns:a16="http://schemas.microsoft.com/office/drawing/2014/main" id="{B176FDAA-F7A0-4183-B8B9-FCCCAE8F93D6}"/>
              </a:ext>
            </a:extLst>
          </p:cNvPr>
          <p:cNvSpPr/>
          <p:nvPr/>
        </p:nvSpPr>
        <p:spPr>
          <a:xfrm>
            <a:off x="360000" y="1999309"/>
            <a:ext cx="9720000" cy="389349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de-DE" dirty="0">
                <a:latin typeface="Arial" panose="020B0604020202020204" pitchFamily="34" charset="0"/>
                <a:cs typeface="Arial" panose="020B0604020202020204" pitchFamily="34" charset="0"/>
                <a:sym typeface="Wingdings" panose="05000000000000000000" pitchFamily="2" charset="2"/>
              </a:rPr>
              <a:t> </a:t>
            </a:r>
            <a:r>
              <a:rPr lang="de-DE" dirty="0">
                <a:latin typeface="Arial" panose="020B0604020202020204" pitchFamily="34" charset="0"/>
                <a:cs typeface="Arial" panose="020B0604020202020204" pitchFamily="34" charset="0"/>
              </a:rPr>
              <a:t>Keine Genehmigungspflicht nach BImSchG</a:t>
            </a:r>
          </a:p>
          <a:p>
            <a:pPr>
              <a:lnSpc>
                <a:spcPct val="150000"/>
              </a:lnSpc>
            </a:pPr>
            <a:r>
              <a:rPr lang="de-DE" dirty="0">
                <a:latin typeface="Arial" panose="020B0604020202020204" pitchFamily="34" charset="0"/>
                <a:cs typeface="Arial" panose="020B0604020202020204" pitchFamily="34" charset="0"/>
                <a:sym typeface="Wingdings" panose="05000000000000000000" pitchFamily="2" charset="2"/>
              </a:rPr>
              <a:t> </a:t>
            </a:r>
            <a:r>
              <a:rPr lang="de-DE" dirty="0">
                <a:latin typeface="Arial" panose="020B0604020202020204" pitchFamily="34" charset="0"/>
                <a:cs typeface="Arial" panose="020B0604020202020204" pitchFamily="34" charset="0"/>
              </a:rPr>
              <a:t>Keine Einstufung als Störfallanlage</a:t>
            </a:r>
          </a:p>
          <a:p>
            <a:pPr marL="342900" indent="-342900">
              <a:lnSpc>
                <a:spcPct val="150000"/>
              </a:lnSpc>
              <a:buFont typeface="Wingdings" panose="05000000000000000000" pitchFamily="2" charset="2"/>
              <a:buChar char="à"/>
            </a:pPr>
            <a:r>
              <a:rPr lang="de-DE" dirty="0">
                <a:latin typeface="Arial" panose="020B0604020202020204" pitchFamily="34" charset="0"/>
                <a:cs typeface="Arial" panose="020B0604020202020204" pitchFamily="34" charset="0"/>
              </a:rPr>
              <a:t>Keine UVP-Pflichten </a:t>
            </a:r>
          </a:p>
          <a:p>
            <a:pPr>
              <a:lnSpc>
                <a:spcPct val="150000"/>
              </a:lnSpc>
            </a:pPr>
            <a:endParaRPr lang="de-DE" sz="1000" dirty="0">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à"/>
            </a:pPr>
            <a:r>
              <a:rPr lang="de-DE" b="1" dirty="0">
                <a:latin typeface="Arial" panose="020B0604020202020204" pitchFamily="34" charset="0"/>
                <a:cs typeface="Arial" panose="020B0604020202020204" pitchFamily="34" charset="0"/>
              </a:rPr>
              <a:t>Für H</a:t>
            </a:r>
            <a:r>
              <a:rPr lang="de-DE" b="1" baseline="-25000" dirty="0">
                <a:latin typeface="Arial" panose="020B0604020202020204" pitchFamily="34" charset="0"/>
                <a:cs typeface="Arial" panose="020B0604020202020204" pitchFamily="34" charset="0"/>
              </a:rPr>
              <a:t>2</a:t>
            </a:r>
            <a:r>
              <a:rPr lang="de-DE" b="1" dirty="0">
                <a:latin typeface="Arial" panose="020B0604020202020204" pitchFamily="34" charset="0"/>
                <a:cs typeface="Arial" panose="020B0604020202020204" pitchFamily="34" charset="0"/>
              </a:rPr>
              <a:t>-Tanktellen mit weniger als 3 t Wasserstoff am Standort ist eine </a:t>
            </a:r>
            <a:r>
              <a:rPr lang="de-DE" b="1" u="sng" dirty="0">
                <a:latin typeface="Arial" panose="020B0604020202020204" pitchFamily="34" charset="0"/>
                <a:cs typeface="Arial" panose="020B0604020202020204" pitchFamily="34" charset="0"/>
              </a:rPr>
              <a:t>Erlaubnis nach BetrSichV</a:t>
            </a:r>
            <a:r>
              <a:rPr lang="de-DE" b="1" dirty="0">
                <a:latin typeface="Arial" panose="020B0604020202020204" pitchFamily="34" charset="0"/>
                <a:cs typeface="Arial" panose="020B0604020202020204" pitchFamily="34" charset="0"/>
              </a:rPr>
              <a:t> und eine </a:t>
            </a:r>
            <a:r>
              <a:rPr lang="de-DE" b="1" u="sng" dirty="0">
                <a:latin typeface="Arial" panose="020B0604020202020204" pitchFamily="34" charset="0"/>
                <a:cs typeface="Arial" panose="020B0604020202020204" pitchFamily="34" charset="0"/>
              </a:rPr>
              <a:t>Baugenehmigung</a:t>
            </a:r>
            <a:r>
              <a:rPr lang="de-DE" b="1" dirty="0">
                <a:latin typeface="Arial" panose="020B0604020202020204" pitchFamily="34" charset="0"/>
                <a:cs typeface="Arial" panose="020B0604020202020204" pitchFamily="34" charset="0"/>
              </a:rPr>
              <a:t> zu beantragen!</a:t>
            </a:r>
          </a:p>
          <a:p>
            <a:pPr marL="720725" indent="-365125">
              <a:lnSpc>
                <a:spcPct val="150000"/>
              </a:lnSpc>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Erlaubnisverfahren nach BetrSichV: Landesarbeitsschutzamt/ Gewerbeaufsichtsamt</a:t>
            </a:r>
          </a:p>
          <a:p>
            <a:pPr marL="720725" indent="-365125">
              <a:lnSpc>
                <a:spcPct val="150000"/>
              </a:lnSpc>
              <a:buFont typeface="Symbol" panose="05050102010706020507" pitchFamily="18" charset="2"/>
              <a:buChar char="-"/>
            </a:pPr>
            <a:r>
              <a:rPr lang="de-DE" sz="1400" dirty="0">
                <a:latin typeface="Arial" panose="020B0604020202020204" pitchFamily="34" charset="0"/>
                <a:cs typeface="Arial" panose="020B0604020202020204" pitchFamily="34" charset="0"/>
              </a:rPr>
              <a:t>Hinweise zur Durchführung des Erlaubnisverfahrens: </a:t>
            </a:r>
            <a:r>
              <a:rPr lang="de-DE" sz="1400" b="1" i="1" u="sng" dirty="0">
                <a:solidFill>
                  <a:schemeClr val="bg1"/>
                </a:solidFill>
                <a:latin typeface="Arial" panose="020B0604020202020204" pitchFamily="34" charset="0"/>
                <a:cs typeface="Arial" panose="020B0604020202020204" pitchFamily="34" charset="0"/>
                <a:hlinkClick r:id="rId5">
                  <a:snd r:embed="rId3" name="arrow.wav"/>
                  <a:extLst>
                    <a:ext uri="{A12FA001-AC4F-418D-AE19-62706E023703}">
                      <ahyp:hlinkClr xmlns:ahyp="http://schemas.microsoft.com/office/drawing/2018/hyperlinkcolor" val="tx"/>
                    </a:ext>
                  </a:extLst>
                </a:hlinkClick>
              </a:rPr>
              <a:t>LASI-​Veröffentlichungen LV 49</a:t>
            </a:r>
            <a:endParaRPr lang="de-DE" sz="1400" b="1" i="1" u="sng" dirty="0">
              <a:solidFill>
                <a:schemeClr val="bg1"/>
              </a:solidFill>
              <a:latin typeface="Arial" panose="020B0604020202020204" pitchFamily="34" charset="0"/>
              <a:cs typeface="Arial" panose="020B0604020202020204" pitchFamily="34" charset="0"/>
            </a:endParaRPr>
          </a:p>
          <a:p>
            <a:pPr marL="720725" indent="-365125">
              <a:lnSpc>
                <a:spcPct val="150000"/>
              </a:lnSpc>
              <a:buFont typeface="Symbol" panose="05050102010706020507" pitchFamily="18" charset="2"/>
              <a:buChar char="-"/>
            </a:pPr>
            <a:r>
              <a:rPr lang="de-DE" sz="1400" dirty="0">
                <a:latin typeface="Arial" panose="020B0604020202020204" pitchFamily="34" charset="0"/>
                <a:cs typeface="Arial" panose="020B0604020202020204" pitchFamily="34" charset="0"/>
              </a:rPr>
              <a:t>Zuständige Behörde für das Baugenehmigungsverfahren: untere Bauaufsichtsbehörde</a:t>
            </a:r>
          </a:p>
          <a:p>
            <a:pPr marL="720725" indent="-365125">
              <a:lnSpc>
                <a:spcPct val="150000"/>
              </a:lnSpc>
              <a:buFont typeface="Symbol" panose="05050102010706020507" pitchFamily="18" charset="2"/>
              <a:buChar char="-"/>
            </a:pPr>
            <a:endParaRPr lang="de-DE" sz="1400" dirty="0">
              <a:latin typeface="Arial" panose="020B0604020202020204" pitchFamily="34" charset="0"/>
              <a:cs typeface="Arial" panose="020B0604020202020204" pitchFamily="34" charset="0"/>
            </a:endParaRPr>
          </a:p>
        </p:txBody>
      </p:sp>
      <p:pic>
        <p:nvPicPr>
          <p:cNvPr id="9" name="Grafik 8" descr="Cursor">
            <a:extLst>
              <a:ext uri="{FF2B5EF4-FFF2-40B4-BE49-F238E27FC236}">
                <a16:creationId xmlns:a16="http://schemas.microsoft.com/office/drawing/2014/main" id="{984B6752-57B6-4A04-99D0-A3DB45872E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39184" y="5058252"/>
            <a:ext cx="223576" cy="223576"/>
          </a:xfrm>
          <a:prstGeom prst="rect">
            <a:avLst/>
          </a:prstGeom>
        </p:spPr>
      </p:pic>
      <p:pic>
        <p:nvPicPr>
          <p:cNvPr id="12" name="Grafik 11">
            <a:extLst>
              <a:ext uri="{FF2B5EF4-FFF2-40B4-BE49-F238E27FC236}">
                <a16:creationId xmlns:a16="http://schemas.microsoft.com/office/drawing/2014/main" id="{8F4A27C0-F2FA-4BF1-BEB0-29A84F6B349B}"/>
              </a:ext>
            </a:extLst>
          </p:cNvPr>
          <p:cNvPicPr>
            <a:picLocks noChangeAspect="1"/>
          </p:cNvPicPr>
          <p:nvPr/>
        </p:nvPicPr>
        <p:blipFill>
          <a:blip r:embed="rId8">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306880"/>
            <a:ext cx="1331999" cy="1331999"/>
          </a:xfrm>
          <a:prstGeom prst="rect">
            <a:avLst/>
          </a:prstGeom>
        </p:spPr>
      </p:pic>
      <p:pic>
        <p:nvPicPr>
          <p:cNvPr id="13" name="Grafik 12">
            <a:extLst>
              <a:ext uri="{FF2B5EF4-FFF2-40B4-BE49-F238E27FC236}">
                <a16:creationId xmlns:a16="http://schemas.microsoft.com/office/drawing/2014/main" id="{F30C0822-F905-4B2A-89A2-8B8C334D0F8C}"/>
              </a:ext>
            </a:extLst>
          </p:cNvPr>
          <p:cNvPicPr>
            <a:picLocks noChangeAspect="1"/>
          </p:cNvPicPr>
          <p:nvPr/>
        </p:nvPicPr>
        <p:blipFill>
          <a:blip r:embed="rId9">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360000"/>
            <a:ext cx="1332000" cy="1332000"/>
          </a:xfrm>
          <a:prstGeom prst="rect">
            <a:avLst/>
          </a:prstGeom>
        </p:spPr>
      </p:pic>
      <p:pic>
        <p:nvPicPr>
          <p:cNvPr id="14" name="Grafik 13">
            <a:extLst>
              <a:ext uri="{FF2B5EF4-FFF2-40B4-BE49-F238E27FC236}">
                <a16:creationId xmlns:a16="http://schemas.microsoft.com/office/drawing/2014/main" id="{5C71E8A2-A39A-41EA-8C82-F285327B3A2B}"/>
              </a:ext>
            </a:extLst>
          </p:cNvPr>
          <p:cNvPicPr>
            <a:picLocks noChangeAspect="1"/>
          </p:cNvPicPr>
          <p:nvPr/>
        </p:nvPicPr>
        <p:blipFill>
          <a:blip r:embed="rId10">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61903" y="1833440"/>
            <a:ext cx="1332000" cy="1332000"/>
          </a:xfrm>
          <a:prstGeom prst="rect">
            <a:avLst/>
          </a:prstGeom>
        </p:spPr>
      </p:pic>
    </p:spTree>
    <p:extLst>
      <p:ext uri="{BB962C8B-B14F-4D97-AF65-F5344CB8AC3E}">
        <p14:creationId xmlns:p14="http://schemas.microsoft.com/office/powerpoint/2010/main" val="12205543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995CFC-7778-438C-9B68-0803E4AAA1C9}"/>
              </a:ext>
            </a:extLst>
          </p:cNvPr>
          <p:cNvSpPr>
            <a:spLocks noGrp="1"/>
          </p:cNvSpPr>
          <p:nvPr>
            <p:ph type="title"/>
          </p:nvPr>
        </p:nvSpPr>
        <p:spPr>
          <a:xfrm>
            <a:off x="0" y="0"/>
            <a:ext cx="6096000" cy="1770434"/>
          </a:xfrm>
          <a:solidFill>
            <a:schemeClr val="bg1">
              <a:alpha val="53000"/>
            </a:schemeClr>
          </a:solidFill>
        </p:spPr>
        <p:txBody>
          <a:bodyPr>
            <a:noAutofit/>
          </a:bodyPr>
          <a:lstStyle/>
          <a:p>
            <a:pPr algn="l"/>
            <a:r>
              <a:rPr lang="de-DE" sz="2800" b="1" dirty="0">
                <a:latin typeface="Arial" panose="020B0604020202020204" pitchFamily="34" charset="0"/>
                <a:cs typeface="Arial" panose="020B0604020202020204" pitchFamily="34" charset="0"/>
              </a:rPr>
              <a:t>Verfahrensleitfaden für die Planung von dezentralen Wasserstoffinfrastruktursystemen für Mobilitätsanwendungen </a:t>
            </a:r>
          </a:p>
        </p:txBody>
      </p:sp>
      <p:pic>
        <p:nvPicPr>
          <p:cNvPr id="3" name="Grafik 2">
            <a:extLst>
              <a:ext uri="{FF2B5EF4-FFF2-40B4-BE49-F238E27FC236}">
                <a16:creationId xmlns:a16="http://schemas.microsoft.com/office/drawing/2014/main" id="{16CEFBF8-324A-4024-89B3-E1AA15331C1D}"/>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583683" y="222279"/>
            <a:ext cx="1323900" cy="1323900"/>
          </a:xfrm>
          <a:prstGeom prst="rect">
            <a:avLst/>
          </a:prstGeom>
        </p:spPr>
      </p:pic>
      <p:pic>
        <p:nvPicPr>
          <p:cNvPr id="4" name="Grafik 3">
            <a:extLst>
              <a:ext uri="{FF2B5EF4-FFF2-40B4-BE49-F238E27FC236}">
                <a16:creationId xmlns:a16="http://schemas.microsoft.com/office/drawing/2014/main" id="{53D00403-85C5-49CA-829A-0C534F51E903}"/>
              </a:ext>
            </a:extLst>
          </p:cNvPr>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370869" y="222279"/>
            <a:ext cx="1323900" cy="1323900"/>
          </a:xfrm>
          <a:prstGeom prst="rect">
            <a:avLst/>
          </a:prstGeom>
        </p:spPr>
      </p:pic>
      <p:pic>
        <p:nvPicPr>
          <p:cNvPr id="5" name="Grafik 4">
            <a:extLst>
              <a:ext uri="{FF2B5EF4-FFF2-40B4-BE49-F238E27FC236}">
                <a16:creationId xmlns:a16="http://schemas.microsoft.com/office/drawing/2014/main" id="{1E87A67F-F84E-4D15-8E53-D371253BBEB0}"/>
              </a:ext>
            </a:extLst>
          </p:cNvPr>
          <p:cNvPicPr>
            <a:picLocks noChangeAspect="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158055" y="222279"/>
            <a:ext cx="1323900" cy="1323900"/>
          </a:xfrm>
          <a:prstGeom prst="rect">
            <a:avLst/>
          </a:prstGeom>
        </p:spPr>
      </p:pic>
      <p:sp>
        <p:nvSpPr>
          <p:cNvPr id="17" name="Rechteck 16">
            <a:extLst>
              <a:ext uri="{FF2B5EF4-FFF2-40B4-BE49-F238E27FC236}">
                <a16:creationId xmlns:a16="http://schemas.microsoft.com/office/drawing/2014/main" id="{9D7AC9CF-A493-44ED-B51D-8856955AF222}"/>
              </a:ext>
            </a:extLst>
          </p:cNvPr>
          <p:cNvSpPr/>
          <p:nvPr/>
        </p:nvSpPr>
        <p:spPr>
          <a:xfrm>
            <a:off x="1091119" y="2500490"/>
            <a:ext cx="10009762" cy="331260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algn="ctr"/>
            <a:r>
              <a:rPr lang="de-DE" sz="2400" b="1" u="sng" dirty="0">
                <a:latin typeface="Arial" panose="020B0604020202020204" pitchFamily="34" charset="0"/>
                <a:cs typeface="Arial" panose="020B0604020202020204" pitchFamily="34" charset="0"/>
                <a:sym typeface="Wingdings" panose="05000000000000000000" pitchFamily="2" charset="2"/>
              </a:rPr>
              <a:t>Vielen Dank für die Nutzung des Leitfadens!</a:t>
            </a:r>
          </a:p>
          <a:p>
            <a:pPr marL="174625"/>
            <a:endParaRPr lang="de-DE" sz="2000" b="1" dirty="0">
              <a:latin typeface="Arial" panose="020B0604020202020204" pitchFamily="34" charset="0"/>
              <a:cs typeface="Arial" panose="020B0604020202020204" pitchFamily="34" charset="0"/>
              <a:sym typeface="Wingdings" panose="05000000000000000000" pitchFamily="2" charset="2"/>
            </a:endParaRPr>
          </a:p>
          <a:p>
            <a:pPr marL="174625"/>
            <a:r>
              <a:rPr lang="de-DE" sz="2000" b="1" dirty="0">
                <a:latin typeface="Arial" panose="020B0604020202020204" pitchFamily="34" charset="0"/>
                <a:cs typeface="Arial" panose="020B0604020202020204" pitchFamily="34" charset="0"/>
                <a:sym typeface="Wingdings" panose="05000000000000000000" pitchFamily="2" charset="2"/>
              </a:rPr>
              <a:t>Konnten die Ziele des Leitfadens erreicht werden?</a:t>
            </a:r>
          </a:p>
          <a:p>
            <a:pPr marL="174625"/>
            <a:endParaRPr lang="de-DE" sz="2000" dirty="0">
              <a:latin typeface="Arial" panose="020B0604020202020204" pitchFamily="34" charset="0"/>
              <a:cs typeface="Arial" panose="020B0604020202020204" pitchFamily="34" charset="0"/>
              <a:sym typeface="Wingdings" panose="05000000000000000000" pitchFamily="2" charset="2"/>
            </a:endParaRPr>
          </a:p>
          <a:p>
            <a:pPr marL="517525" indent="-342900">
              <a:buFont typeface="Wingdings" panose="05000000000000000000" pitchFamily="2" charset="2"/>
              <a:buChar char="à"/>
            </a:pPr>
            <a:r>
              <a:rPr lang="de-DE" sz="2000" dirty="0">
                <a:latin typeface="Arial" panose="020B0604020202020204" pitchFamily="34" charset="0"/>
                <a:cs typeface="Arial" panose="020B0604020202020204" pitchFamily="34" charset="0"/>
              </a:rPr>
              <a:t>Es konnte ein voraussichtlich gut geeigneter Standort für die </a:t>
            </a:r>
          </a:p>
          <a:p>
            <a:pPr marL="534988"/>
            <a:r>
              <a:rPr lang="de-DE" sz="2000" dirty="0">
                <a:latin typeface="Arial" panose="020B0604020202020204" pitchFamily="34" charset="0"/>
                <a:cs typeface="Arial" panose="020B0604020202020204" pitchFamily="34" charset="0"/>
              </a:rPr>
              <a:t>Integration der notwendigen H</a:t>
            </a:r>
            <a:r>
              <a:rPr lang="de-DE" sz="2000" baseline="-25000" dirty="0">
                <a:latin typeface="Arial" panose="020B0604020202020204" pitchFamily="34" charset="0"/>
                <a:cs typeface="Arial" panose="020B0604020202020204" pitchFamily="34" charset="0"/>
              </a:rPr>
              <a:t>2</a:t>
            </a:r>
            <a:r>
              <a:rPr lang="de-DE" sz="2000" dirty="0">
                <a:latin typeface="Arial" panose="020B0604020202020204" pitchFamily="34" charset="0"/>
                <a:cs typeface="Arial" panose="020B0604020202020204" pitchFamily="34" charset="0"/>
              </a:rPr>
              <a:t>-Infrastrukturanlagen gefunden werden. </a:t>
            </a:r>
          </a:p>
          <a:p>
            <a:pPr marL="174625"/>
            <a:endParaRPr lang="de-DE" sz="2000" dirty="0">
              <a:latin typeface="Arial" panose="020B0604020202020204" pitchFamily="34" charset="0"/>
              <a:cs typeface="Arial" panose="020B0604020202020204" pitchFamily="34" charset="0"/>
            </a:endParaRPr>
          </a:p>
          <a:p>
            <a:pPr marL="174625"/>
            <a:endParaRPr lang="de-DE" sz="2000" dirty="0">
              <a:latin typeface="Arial" panose="020B0604020202020204" pitchFamily="34" charset="0"/>
              <a:cs typeface="Arial" panose="020B0604020202020204" pitchFamily="34" charset="0"/>
            </a:endParaRPr>
          </a:p>
          <a:p>
            <a:pPr marL="174625"/>
            <a:r>
              <a:rPr lang="de-DE" sz="2000" dirty="0">
                <a:latin typeface="Arial" panose="020B0604020202020204" pitchFamily="34" charset="0"/>
                <a:cs typeface="Arial" panose="020B0604020202020204" pitchFamily="34" charset="0"/>
                <a:sym typeface="Wingdings" panose="05000000000000000000" pitchFamily="2" charset="2"/>
              </a:rPr>
              <a:t> </a:t>
            </a:r>
            <a:r>
              <a:rPr lang="de-DE" sz="2000" dirty="0">
                <a:latin typeface="Arial" panose="020B0604020202020204" pitchFamily="34" charset="0"/>
                <a:cs typeface="Arial" panose="020B0604020202020204" pitchFamily="34" charset="0"/>
              </a:rPr>
              <a:t>Die erforderlichen Genehmigungen und Pflichten wurden bestimmt.</a:t>
            </a:r>
          </a:p>
        </p:txBody>
      </p:sp>
      <p:grpSp>
        <p:nvGrpSpPr>
          <p:cNvPr id="24" name="Gruppieren 23">
            <a:extLst>
              <a:ext uri="{FF2B5EF4-FFF2-40B4-BE49-F238E27FC236}">
                <a16:creationId xmlns:a16="http://schemas.microsoft.com/office/drawing/2014/main" id="{8BEC4763-993C-45D1-B00F-84ADE7C749B7}"/>
              </a:ext>
            </a:extLst>
          </p:cNvPr>
          <p:cNvGrpSpPr/>
          <p:nvPr/>
        </p:nvGrpSpPr>
        <p:grpSpPr>
          <a:xfrm>
            <a:off x="10184621" y="3936624"/>
            <a:ext cx="417965" cy="424450"/>
            <a:chOff x="1974715" y="5321030"/>
            <a:chExt cx="612842" cy="583659"/>
          </a:xfrm>
        </p:grpSpPr>
        <p:sp>
          <p:nvSpPr>
            <p:cNvPr id="11" name="Rechteck 10">
              <a:extLst>
                <a:ext uri="{FF2B5EF4-FFF2-40B4-BE49-F238E27FC236}">
                  <a16:creationId xmlns:a16="http://schemas.microsoft.com/office/drawing/2014/main" id="{DE4A2223-95AB-4F13-BB2A-468515343F00}"/>
                </a:ext>
              </a:extLst>
            </p:cNvPr>
            <p:cNvSpPr/>
            <p:nvPr/>
          </p:nvSpPr>
          <p:spPr>
            <a:xfrm>
              <a:off x="1974715" y="5321030"/>
              <a:ext cx="612842" cy="583659"/>
            </a:xfrm>
            <a:prstGeom prst="rect">
              <a:avLst/>
            </a:prstGeom>
            <a:noFill/>
            <a:ln w="60325">
              <a:solidFill>
                <a:schemeClr val="accent6">
                  <a:lumMod val="60000"/>
                  <a:lumOff val="4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8" name="Gerader Verbinder 17">
              <a:extLst>
                <a:ext uri="{FF2B5EF4-FFF2-40B4-BE49-F238E27FC236}">
                  <a16:creationId xmlns:a16="http://schemas.microsoft.com/office/drawing/2014/main" id="{3905A133-E6B8-4E23-88C3-040668635254}"/>
                </a:ext>
              </a:extLst>
            </p:cNvPr>
            <p:cNvCxnSpPr>
              <a:cxnSpLocks/>
            </p:cNvCxnSpPr>
            <p:nvPr/>
          </p:nvCxnSpPr>
          <p:spPr>
            <a:xfrm>
              <a:off x="2095500" y="5629275"/>
              <a:ext cx="165735" cy="125730"/>
            </a:xfrm>
            <a:prstGeom prst="line">
              <a:avLst/>
            </a:prstGeom>
            <a:ln w="47625">
              <a:solidFill>
                <a:schemeClr val="accent6">
                  <a:lumMod val="60000"/>
                  <a:lumOff val="40000"/>
                </a:schemeClr>
              </a:solidFill>
            </a:ln>
          </p:spPr>
          <p:style>
            <a:lnRef idx="1">
              <a:schemeClr val="accent2"/>
            </a:lnRef>
            <a:fillRef idx="0">
              <a:schemeClr val="accent2"/>
            </a:fillRef>
            <a:effectRef idx="0">
              <a:schemeClr val="accent2"/>
            </a:effectRef>
            <a:fontRef idx="minor">
              <a:schemeClr val="tx1"/>
            </a:fontRef>
          </p:style>
        </p:cxnSp>
        <p:cxnSp>
          <p:nvCxnSpPr>
            <p:cNvPr id="23" name="Gerader Verbinder 22">
              <a:extLst>
                <a:ext uri="{FF2B5EF4-FFF2-40B4-BE49-F238E27FC236}">
                  <a16:creationId xmlns:a16="http://schemas.microsoft.com/office/drawing/2014/main" id="{228C5D23-E5BA-4207-8103-23A6A39054AC}"/>
                </a:ext>
              </a:extLst>
            </p:cNvPr>
            <p:cNvCxnSpPr>
              <a:cxnSpLocks/>
            </p:cNvCxnSpPr>
            <p:nvPr/>
          </p:nvCxnSpPr>
          <p:spPr>
            <a:xfrm flipV="1">
              <a:off x="2242185" y="5455920"/>
              <a:ext cx="222885" cy="281940"/>
            </a:xfrm>
            <a:prstGeom prst="line">
              <a:avLst/>
            </a:prstGeom>
            <a:ln w="47625">
              <a:solidFill>
                <a:schemeClr val="accent6">
                  <a:lumMod val="60000"/>
                  <a:lumOff val="40000"/>
                </a:schemeClr>
              </a:solidFill>
            </a:ln>
          </p:spPr>
          <p:style>
            <a:lnRef idx="1">
              <a:schemeClr val="accent2"/>
            </a:lnRef>
            <a:fillRef idx="0">
              <a:schemeClr val="accent2"/>
            </a:fillRef>
            <a:effectRef idx="0">
              <a:schemeClr val="accent2"/>
            </a:effectRef>
            <a:fontRef idx="minor">
              <a:schemeClr val="tx1"/>
            </a:fontRef>
          </p:style>
        </p:cxnSp>
      </p:grpSp>
      <p:grpSp>
        <p:nvGrpSpPr>
          <p:cNvPr id="27" name="Gruppieren 26">
            <a:extLst>
              <a:ext uri="{FF2B5EF4-FFF2-40B4-BE49-F238E27FC236}">
                <a16:creationId xmlns:a16="http://schemas.microsoft.com/office/drawing/2014/main" id="{8B029C53-512C-48FB-B52D-17EF20B9F096}"/>
              </a:ext>
            </a:extLst>
          </p:cNvPr>
          <p:cNvGrpSpPr/>
          <p:nvPr/>
        </p:nvGrpSpPr>
        <p:grpSpPr>
          <a:xfrm>
            <a:off x="10158055" y="5141525"/>
            <a:ext cx="417965" cy="424450"/>
            <a:chOff x="1974715" y="5321030"/>
            <a:chExt cx="612842" cy="583659"/>
          </a:xfrm>
        </p:grpSpPr>
        <p:sp>
          <p:nvSpPr>
            <p:cNvPr id="28" name="Rechteck 27">
              <a:extLst>
                <a:ext uri="{FF2B5EF4-FFF2-40B4-BE49-F238E27FC236}">
                  <a16:creationId xmlns:a16="http://schemas.microsoft.com/office/drawing/2014/main" id="{8EB9745A-34A4-44E4-A04A-1087BF4237E5}"/>
                </a:ext>
              </a:extLst>
            </p:cNvPr>
            <p:cNvSpPr/>
            <p:nvPr/>
          </p:nvSpPr>
          <p:spPr>
            <a:xfrm>
              <a:off x="1974715" y="5321030"/>
              <a:ext cx="612842" cy="583659"/>
            </a:xfrm>
            <a:prstGeom prst="rect">
              <a:avLst/>
            </a:prstGeom>
            <a:noFill/>
            <a:ln w="60325">
              <a:solidFill>
                <a:schemeClr val="accent6">
                  <a:lumMod val="60000"/>
                  <a:lumOff val="4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9" name="Gerader Verbinder 28">
              <a:extLst>
                <a:ext uri="{FF2B5EF4-FFF2-40B4-BE49-F238E27FC236}">
                  <a16:creationId xmlns:a16="http://schemas.microsoft.com/office/drawing/2014/main" id="{959AB395-D6CE-4C1C-A187-82E029130E7C}"/>
                </a:ext>
              </a:extLst>
            </p:cNvPr>
            <p:cNvCxnSpPr>
              <a:cxnSpLocks/>
            </p:cNvCxnSpPr>
            <p:nvPr/>
          </p:nvCxnSpPr>
          <p:spPr>
            <a:xfrm>
              <a:off x="2095500" y="5629275"/>
              <a:ext cx="165735" cy="125730"/>
            </a:xfrm>
            <a:prstGeom prst="line">
              <a:avLst/>
            </a:prstGeom>
            <a:ln w="47625">
              <a:solidFill>
                <a:schemeClr val="accent6">
                  <a:lumMod val="60000"/>
                  <a:lumOff val="40000"/>
                </a:schemeClr>
              </a:solidFill>
            </a:ln>
          </p:spPr>
          <p:style>
            <a:lnRef idx="1">
              <a:schemeClr val="accent2"/>
            </a:lnRef>
            <a:fillRef idx="0">
              <a:schemeClr val="accent2"/>
            </a:fillRef>
            <a:effectRef idx="0">
              <a:schemeClr val="accent2"/>
            </a:effectRef>
            <a:fontRef idx="minor">
              <a:schemeClr val="tx1"/>
            </a:fontRef>
          </p:style>
        </p:cxnSp>
        <p:cxnSp>
          <p:nvCxnSpPr>
            <p:cNvPr id="30" name="Gerader Verbinder 29">
              <a:extLst>
                <a:ext uri="{FF2B5EF4-FFF2-40B4-BE49-F238E27FC236}">
                  <a16:creationId xmlns:a16="http://schemas.microsoft.com/office/drawing/2014/main" id="{E73F93AC-69F2-4E83-85B1-D21B2A0D366E}"/>
                </a:ext>
              </a:extLst>
            </p:cNvPr>
            <p:cNvCxnSpPr>
              <a:cxnSpLocks/>
            </p:cNvCxnSpPr>
            <p:nvPr/>
          </p:nvCxnSpPr>
          <p:spPr>
            <a:xfrm flipV="1">
              <a:off x="2242185" y="5455920"/>
              <a:ext cx="222885" cy="281940"/>
            </a:xfrm>
            <a:prstGeom prst="line">
              <a:avLst/>
            </a:prstGeom>
            <a:ln w="47625">
              <a:solidFill>
                <a:schemeClr val="accent6">
                  <a:lumMod val="60000"/>
                  <a:lumOff val="40000"/>
                </a:schemeClr>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1268231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E5F3D74-E116-4128-AFCB-E7F9A5082018}"/>
              </a:ext>
            </a:extLst>
          </p:cNvPr>
          <p:cNvSpPr/>
          <p:nvPr/>
        </p:nvSpPr>
        <p:spPr>
          <a:xfrm>
            <a:off x="-1" y="360000"/>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Soll die Elektrolyseanlage ausschließlich und direkt mit Strom aus Erneuerbare-Energie-Anlagen (EE-Anlagen) versorgt werden?</a:t>
            </a:r>
          </a:p>
          <a:p>
            <a:r>
              <a:rPr lang="de-DE" sz="1400" dirty="0">
                <a:latin typeface="Arial" panose="020B0604020202020204" pitchFamily="34" charset="0"/>
                <a:cs typeface="Arial" panose="020B0604020202020204" pitchFamily="34" charset="0"/>
              </a:rPr>
              <a:t>Hinweis: Nur Wasserstoff, der direkt und ausschließlich mittels EE-Strom erzeugt wird, gilt als grüner Wasserstoff. Die Erzeugung von grünem Wasserstoff ist Vorrausetzung für den Erhalt von Fördergeldern.</a:t>
            </a:r>
          </a:p>
        </p:txBody>
      </p:sp>
      <p:sp>
        <p:nvSpPr>
          <p:cNvPr id="5" name="Rechteck 4">
            <a:hlinkClick r:id="rId3" action="ppaction://hlinksldjump" highlightClick="1">
              <a:snd r:embed="rId4" name="arrow.wav"/>
            </a:hlinkClick>
            <a:extLst>
              <a:ext uri="{FF2B5EF4-FFF2-40B4-BE49-F238E27FC236}">
                <a16:creationId xmlns:a16="http://schemas.microsoft.com/office/drawing/2014/main" id="{DD11A0AF-0022-45E3-91A9-92444BCB1C7E}"/>
              </a:ext>
            </a:extLst>
          </p:cNvPr>
          <p:cNvSpPr/>
          <p:nvPr/>
        </p:nvSpPr>
        <p:spPr>
          <a:xfrm>
            <a:off x="360000" y="2588600"/>
            <a:ext cx="9719999" cy="1063414"/>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Ja: </a:t>
            </a:r>
            <a:r>
              <a:rPr lang="de-DE" dirty="0">
                <a:latin typeface="Arial" panose="020B0604020202020204" pitchFamily="34" charset="0"/>
                <a:cs typeface="Arial" panose="020B0604020202020204" pitchFamily="34" charset="0"/>
              </a:rPr>
              <a:t>Die Elektrolyseanlage soll ausschließlich und direkt mit Strom aus EE-Anlagen versorgt werden. Es besteht eine zeitliche Abhängigkeit zwischen der Stromerzeugung und der </a:t>
            </a:r>
          </a:p>
          <a:p>
            <a:r>
              <a:rPr lang="de-DE" dirty="0">
                <a:latin typeface="Arial" panose="020B0604020202020204" pitchFamily="34" charset="0"/>
                <a:cs typeface="Arial" panose="020B0604020202020204" pitchFamily="34" charset="0"/>
              </a:rPr>
              <a:t>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-Erzeugung.</a:t>
            </a:r>
          </a:p>
        </p:txBody>
      </p:sp>
      <p:sp>
        <p:nvSpPr>
          <p:cNvPr id="6" name="Rechteck 5">
            <a:hlinkClick r:id="rId5" action="ppaction://hlinksldjump" highlightClick="1">
              <a:snd r:embed="rId4" name="arrow.wav"/>
            </a:hlinkClick>
            <a:extLst>
              <a:ext uri="{FF2B5EF4-FFF2-40B4-BE49-F238E27FC236}">
                <a16:creationId xmlns:a16="http://schemas.microsoft.com/office/drawing/2014/main" id="{105BFEBB-A693-40C9-B3F1-79F7C25CB6AD}"/>
              </a:ext>
            </a:extLst>
          </p:cNvPr>
          <p:cNvSpPr/>
          <p:nvPr/>
        </p:nvSpPr>
        <p:spPr>
          <a:xfrm>
            <a:off x="360000" y="3988804"/>
            <a:ext cx="9719999" cy="1063414"/>
          </a:xfrm>
          <a:prstGeom prst="rect">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latin typeface="Arial" panose="020B0604020202020204" pitchFamily="34" charset="0"/>
                <a:cs typeface="Arial" panose="020B0604020202020204" pitchFamily="34" charset="0"/>
              </a:rPr>
              <a:t>Nein: </a:t>
            </a:r>
            <a:r>
              <a:rPr lang="de-DE" dirty="0">
                <a:latin typeface="Arial" panose="020B0604020202020204" pitchFamily="34" charset="0"/>
                <a:cs typeface="Arial" panose="020B0604020202020204" pitchFamily="34" charset="0"/>
              </a:rPr>
              <a:t>Die Elektrolyseanlage kann auf Strom aus dem Netz zurückgreifen und wird somit nicht ausschließlich oder nur bilanziell mit Strom aus EE-Anlagen versorgt. Es besteht keine zeitliche Abhängigkeit zwischen Stromerzeugung und H</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-Erzeugung.</a:t>
            </a:r>
            <a:endParaRPr lang="de-DE" baseline="30000" dirty="0">
              <a:latin typeface="Arial" panose="020B0604020202020204" pitchFamily="34" charset="0"/>
              <a:cs typeface="Arial" panose="020B0604020202020204" pitchFamily="34" charset="0"/>
            </a:endParaRPr>
          </a:p>
        </p:txBody>
      </p:sp>
      <p:sp>
        <p:nvSpPr>
          <p:cNvPr id="2" name="Foliennummernplatzhalter 1">
            <a:extLst>
              <a:ext uri="{FF2B5EF4-FFF2-40B4-BE49-F238E27FC236}">
                <a16:creationId xmlns:a16="http://schemas.microsoft.com/office/drawing/2014/main" id="{C395C779-397C-47C0-808C-D135CCC08999}"/>
              </a:ext>
            </a:extLst>
          </p:cNvPr>
          <p:cNvSpPr>
            <a:spLocks noGrp="1"/>
          </p:cNvSpPr>
          <p:nvPr>
            <p:ph type="sldNum" sz="quarter" idx="12"/>
          </p:nvPr>
        </p:nvSpPr>
        <p:spPr/>
        <p:txBody>
          <a:bodyPr/>
          <a:lstStyle/>
          <a:p>
            <a:fld id="{E9E7CC83-3900-4EC9-9960-FB47173819DD}" type="slidenum">
              <a:rPr lang="de-DE" smtClean="0"/>
              <a:t>6</a:t>
            </a:fld>
            <a:endParaRPr lang="de-DE" dirty="0"/>
          </a:p>
        </p:txBody>
      </p:sp>
      <p:pic>
        <p:nvPicPr>
          <p:cNvPr id="7" name="Grafik 6">
            <a:extLst>
              <a:ext uri="{FF2B5EF4-FFF2-40B4-BE49-F238E27FC236}">
                <a16:creationId xmlns:a16="http://schemas.microsoft.com/office/drawing/2014/main" id="{5300B78B-B2DF-4410-978F-A6E26FAE01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24587" y="2588600"/>
            <a:ext cx="1063414" cy="1063414"/>
          </a:xfrm>
          <a:prstGeom prst="rect">
            <a:avLst/>
          </a:prstGeom>
        </p:spPr>
      </p:pic>
      <p:pic>
        <p:nvPicPr>
          <p:cNvPr id="8" name="Grafik 7">
            <a:extLst>
              <a:ext uri="{FF2B5EF4-FFF2-40B4-BE49-F238E27FC236}">
                <a16:creationId xmlns:a16="http://schemas.microsoft.com/office/drawing/2014/main" id="{21AB7329-8928-45E2-8041-2480CF76B8D4}"/>
              </a:ext>
            </a:extLst>
          </p:cNvPr>
          <p:cNvPicPr>
            <a:picLocks noChangeAspect="1"/>
          </p:cNvPicPr>
          <p:nvPr/>
        </p:nvPicPr>
        <p:blipFill>
          <a:blip r:embed="rId7">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0624587" y="4023360"/>
            <a:ext cx="1063414" cy="1063414"/>
          </a:xfrm>
          <a:prstGeom prst="rect">
            <a:avLst/>
          </a:prstGeom>
        </p:spPr>
      </p:pic>
      <p:pic>
        <p:nvPicPr>
          <p:cNvPr id="11" name="Grafik 10">
            <a:extLst>
              <a:ext uri="{FF2B5EF4-FFF2-40B4-BE49-F238E27FC236}">
                <a16:creationId xmlns:a16="http://schemas.microsoft.com/office/drawing/2014/main" id="{DE3A2689-ACB7-4A25-B20C-86E6DE6E951F}"/>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68522" y="349114"/>
            <a:ext cx="1332000" cy="1332000"/>
          </a:xfrm>
          <a:prstGeom prst="rect">
            <a:avLst/>
          </a:prstGeom>
        </p:spPr>
      </p:pic>
      <p:sp>
        <p:nvSpPr>
          <p:cNvPr id="10" name="Rechteck 9">
            <a:hlinkClick r:id="rId9" action="ppaction://hlinksldjump" highlightClick="1">
              <a:snd r:embed="rId4" name="arrow.wav"/>
            </a:hlinkClick>
            <a:extLst>
              <a:ext uri="{FF2B5EF4-FFF2-40B4-BE49-F238E27FC236}">
                <a16:creationId xmlns:a16="http://schemas.microsoft.com/office/drawing/2014/main" id="{EFE5A95D-BBE2-4F00-A6AC-0B8243598524}"/>
              </a:ext>
            </a:extLst>
          </p:cNvPr>
          <p:cNvSpPr/>
          <p:nvPr/>
        </p:nvSpPr>
        <p:spPr>
          <a:xfrm>
            <a:off x="360000" y="5994388"/>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spTree>
    <p:extLst>
      <p:ext uri="{BB962C8B-B14F-4D97-AF65-F5344CB8AC3E}">
        <p14:creationId xmlns:p14="http://schemas.microsoft.com/office/powerpoint/2010/main" val="4109203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pSp>
        <p:nvGrpSpPr>
          <p:cNvPr id="12" name="Gruppieren 11">
            <a:extLst>
              <a:ext uri="{FF2B5EF4-FFF2-40B4-BE49-F238E27FC236}">
                <a16:creationId xmlns:a16="http://schemas.microsoft.com/office/drawing/2014/main" id="{A79BED47-D311-4AC3-BC43-69683789F42D}"/>
              </a:ext>
            </a:extLst>
          </p:cNvPr>
          <p:cNvGrpSpPr/>
          <p:nvPr/>
        </p:nvGrpSpPr>
        <p:grpSpPr>
          <a:xfrm>
            <a:off x="265208" y="359999"/>
            <a:ext cx="9814792" cy="4532041"/>
            <a:chOff x="0" y="359999"/>
            <a:chExt cx="10080000" cy="4532041"/>
          </a:xfrm>
        </p:grpSpPr>
        <p:sp>
          <p:nvSpPr>
            <p:cNvPr id="3" name="Rechteck 2">
              <a:extLst>
                <a:ext uri="{FF2B5EF4-FFF2-40B4-BE49-F238E27FC236}">
                  <a16:creationId xmlns:a16="http://schemas.microsoft.com/office/drawing/2014/main" id="{EC393B80-27B0-4E43-BA56-99FB6A832583}"/>
                </a:ext>
              </a:extLst>
            </p:cNvPr>
            <p:cNvSpPr/>
            <p:nvPr/>
          </p:nvSpPr>
          <p:spPr>
            <a:xfrm>
              <a:off x="0" y="359999"/>
              <a:ext cx="10080000" cy="453204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a:r>
                <a:rPr lang="de-DE" sz="2400" b="1" dirty="0">
                  <a:latin typeface="Arial" panose="020B0604020202020204" pitchFamily="34" charset="0"/>
                  <a:cs typeface="Arial" panose="020B0604020202020204" pitchFamily="34" charset="0"/>
                </a:rPr>
                <a:t>Maximal sinnvolle Elektrolyseurleistung: </a:t>
              </a:r>
            </a:p>
            <a:p>
              <a:pPr marL="174625"/>
              <a:r>
                <a:rPr lang="de-DE" sz="1400" dirty="0">
                  <a:latin typeface="Arial" panose="020B0604020202020204" pitchFamily="34" charset="0"/>
                  <a:cs typeface="Arial" panose="020B0604020202020204" pitchFamily="34" charset="0"/>
                </a:rPr>
                <a:t>Ein Elektrolyseur sollte aus wirtschaftlichen Gründen mindestens </a:t>
              </a:r>
              <a:r>
                <a:rPr lang="de-DE" sz="1400" u="sng" dirty="0">
                  <a:latin typeface="Arial" panose="020B0604020202020204" pitchFamily="34" charset="0"/>
                  <a:cs typeface="Arial" panose="020B0604020202020204" pitchFamily="34" charset="0"/>
                </a:rPr>
                <a:t>4.000 - 5.000 Volllaststunden</a:t>
              </a:r>
              <a:r>
                <a:rPr lang="de-DE" sz="1400" dirty="0">
                  <a:latin typeface="Arial" panose="020B0604020202020204" pitchFamily="34" charset="0"/>
                  <a:cs typeface="Arial" panose="020B0604020202020204" pitchFamily="34" charset="0"/>
                </a:rPr>
                <a:t> pro Jahr erreichen. Bei einer ausschließlichen und direkten Stromversorgung über EE-Anlagen sollte daher eine </a:t>
              </a:r>
              <a:r>
                <a:rPr lang="de-DE" sz="1400" u="sng" dirty="0">
                  <a:latin typeface="Arial" panose="020B0604020202020204" pitchFamily="34" charset="0"/>
                  <a:cs typeface="Arial" panose="020B0604020202020204" pitchFamily="34" charset="0"/>
                </a:rPr>
                <a:t>obere Grenze für die Anschlussleistung des Elektrolyseurs </a:t>
              </a:r>
              <a:r>
                <a:rPr lang="de-DE" sz="1400" dirty="0">
                  <a:latin typeface="Arial" panose="020B0604020202020204" pitchFamily="34" charset="0"/>
                  <a:cs typeface="Arial" panose="020B0604020202020204" pitchFamily="34" charset="0"/>
                </a:rPr>
                <a:t>festgelegt werden. Diese kann über eine </a:t>
              </a:r>
              <a:r>
                <a:rPr lang="de-DE" sz="1400" u="sng" dirty="0">
                  <a:latin typeface="Arial" panose="020B0604020202020204" pitchFamily="34" charset="0"/>
                  <a:cs typeface="Arial" panose="020B0604020202020204" pitchFamily="34" charset="0"/>
                </a:rPr>
                <a:t>Jahresdauerlinie</a:t>
              </a:r>
              <a:r>
                <a:rPr lang="de-DE" sz="1400" dirty="0">
                  <a:latin typeface="Arial" panose="020B0604020202020204" pitchFamily="34" charset="0"/>
                  <a:cs typeface="Arial" panose="020B0604020202020204" pitchFamily="34" charset="0"/>
                </a:rPr>
                <a:t> der Stromerzeugung eines typischen Jahres abgeschätzt werden.  </a:t>
              </a:r>
            </a:p>
          </p:txBody>
        </p:sp>
        <p:sp>
          <p:nvSpPr>
            <p:cNvPr id="10" name="Rechteck 9">
              <a:extLst>
                <a:ext uri="{FF2B5EF4-FFF2-40B4-BE49-F238E27FC236}">
                  <a16:creationId xmlns:a16="http://schemas.microsoft.com/office/drawing/2014/main" id="{C68F017E-FDC5-462E-AC67-4355AC9FBDFC}"/>
                </a:ext>
              </a:extLst>
            </p:cNvPr>
            <p:cNvSpPr/>
            <p:nvPr/>
          </p:nvSpPr>
          <p:spPr>
            <a:xfrm>
              <a:off x="5412361" y="1805940"/>
              <a:ext cx="4441093" cy="275077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dirty="0">
                  <a:latin typeface="Arial" panose="020B0604020202020204" pitchFamily="34" charset="0"/>
                  <a:cs typeface="Arial" panose="020B0604020202020204" pitchFamily="34" charset="0"/>
                </a:rPr>
                <a:t>Bei einer Jahresdauerlinie handelt es sich um ein der </a:t>
              </a:r>
              <a:r>
                <a:rPr lang="de-DE" sz="1400" u="sng" dirty="0">
                  <a:latin typeface="Arial" panose="020B0604020202020204" pitchFamily="34" charset="0"/>
                  <a:cs typeface="Arial" panose="020B0604020202020204" pitchFamily="34" charset="0"/>
                </a:rPr>
                <a:t>Größe nach geordnetes Erzeugungsprofil </a:t>
              </a:r>
              <a:r>
                <a:rPr lang="de-DE" sz="1400" dirty="0">
                  <a:latin typeface="Arial" panose="020B0604020202020204" pitchFamily="34" charset="0"/>
                  <a:cs typeface="Arial" panose="020B0604020202020204" pitchFamily="34" charset="0"/>
                </a:rPr>
                <a:t>der EE-Anlage(n). Es kann abgelesen werden, wie viele Stunden im Jahr der Elektrolyseur voraussichtlich in Voll- bzw. in Teillast betrieben werden kann.</a:t>
              </a:r>
            </a:p>
            <a:p>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Wie die Abbildung zeigt, ist es über PV-Anlagen allein nicht möglich, 4.000 - 5.000 Volllaststunden eines Elektrolyseurs sicherzustellen. Eine Kombination mit anderen EE-Anlagen ist daher sinnvoll. </a:t>
              </a:r>
            </a:p>
            <a:p>
              <a:endParaRPr lang="de-DE" sz="14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a:p>
              <a:pPr marL="271463" indent="-271463"/>
              <a:endParaRPr lang="de-DE" sz="1600" dirty="0">
                <a:latin typeface="Arial" panose="020B0604020202020204" pitchFamily="34" charset="0"/>
                <a:cs typeface="Arial" panose="020B0604020202020204" pitchFamily="34" charset="0"/>
              </a:endParaRPr>
            </a:p>
          </p:txBody>
        </p:sp>
      </p:grpSp>
      <p:sp>
        <p:nvSpPr>
          <p:cNvPr id="4" name="Rechteck 3">
            <a:hlinkClick r:id="rId3" action="ppaction://hlinksldjump" highlightClick="1">
              <a:snd r:embed="rId4" name="arrow.wav"/>
            </a:hlinkClick>
            <a:extLst>
              <a:ext uri="{FF2B5EF4-FFF2-40B4-BE49-F238E27FC236}">
                <a16:creationId xmlns:a16="http://schemas.microsoft.com/office/drawing/2014/main" id="{71BEED02-9972-4F8A-A8E3-37B72967809C}"/>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2" name="Foliennummernplatzhalter 1">
            <a:extLst>
              <a:ext uri="{FF2B5EF4-FFF2-40B4-BE49-F238E27FC236}">
                <a16:creationId xmlns:a16="http://schemas.microsoft.com/office/drawing/2014/main" id="{E7E19FE1-480D-4560-BC24-76BA857F6688}"/>
              </a:ext>
            </a:extLst>
          </p:cNvPr>
          <p:cNvSpPr>
            <a:spLocks noGrp="1"/>
          </p:cNvSpPr>
          <p:nvPr>
            <p:ph type="sldNum" sz="quarter" idx="12"/>
          </p:nvPr>
        </p:nvSpPr>
        <p:spPr/>
        <p:txBody>
          <a:bodyPr/>
          <a:lstStyle/>
          <a:p>
            <a:fld id="{E9E7CC83-3900-4EC9-9960-FB47173819DD}" type="slidenum">
              <a:rPr lang="de-DE" smtClean="0"/>
              <a:t>7</a:t>
            </a:fld>
            <a:endParaRPr lang="de-DE" dirty="0"/>
          </a:p>
        </p:txBody>
      </p:sp>
      <p:sp>
        <p:nvSpPr>
          <p:cNvPr id="6" name="Rechteck 5">
            <a:extLst>
              <a:ext uri="{FF2B5EF4-FFF2-40B4-BE49-F238E27FC236}">
                <a16:creationId xmlns:a16="http://schemas.microsoft.com/office/drawing/2014/main" id="{863D62EA-A1AA-45E1-ABF9-D2E2B6C595BB}"/>
              </a:ext>
            </a:extLst>
          </p:cNvPr>
          <p:cNvSpPr/>
          <p:nvPr/>
        </p:nvSpPr>
        <p:spPr>
          <a:xfrm>
            <a:off x="0" y="5170409"/>
            <a:ext cx="12192000" cy="731926"/>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0375" indent="-285750">
              <a:buFont typeface="Wingdings" panose="05000000000000000000" pitchFamily="2" charset="2"/>
              <a:buChar char="à"/>
            </a:pPr>
            <a:r>
              <a:rPr lang="de-DE" sz="1600" b="1" dirty="0">
                <a:latin typeface="Arial" panose="020B0604020202020204" pitchFamily="34" charset="0"/>
                <a:cs typeface="Arial" panose="020B0604020202020204" pitchFamily="34" charset="0"/>
              </a:rPr>
              <a:t>Die maximal sinnvolle Elektrolyseurleistung sollte von der mindestens erforderlichen Elektrolyseurleistung </a:t>
            </a:r>
          </a:p>
          <a:p>
            <a:pPr marL="358775"/>
            <a:r>
              <a:rPr lang="de-DE" sz="1600" b="1" dirty="0">
                <a:latin typeface="Arial" panose="020B0604020202020204" pitchFamily="34" charset="0"/>
                <a:cs typeface="Arial" panose="020B0604020202020204" pitchFamily="34" charset="0"/>
              </a:rPr>
              <a:t>(vgl. Folie 8) nicht wesentlich überschritten werden. </a:t>
            </a:r>
          </a:p>
        </p:txBody>
      </p:sp>
      <p:pic>
        <p:nvPicPr>
          <p:cNvPr id="8" name="Grafik 7">
            <a:extLst>
              <a:ext uri="{FF2B5EF4-FFF2-40B4-BE49-F238E27FC236}">
                <a16:creationId xmlns:a16="http://schemas.microsoft.com/office/drawing/2014/main" id="{4168D8C7-21CF-4800-878D-38810BED74B9}"/>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52493" y="346665"/>
            <a:ext cx="1545000" cy="1545000"/>
          </a:xfrm>
          <a:prstGeom prst="rect">
            <a:avLst/>
          </a:prstGeom>
        </p:spPr>
      </p:pic>
      <p:sp>
        <p:nvSpPr>
          <p:cNvPr id="13" name="Rechteck 12">
            <a:hlinkClick r:id="rId6" action="ppaction://hlinksldjump" highlightClick="1">
              <a:snd r:embed="rId4" name="arrow.wav"/>
            </a:hlinkClick>
            <a:extLst>
              <a:ext uri="{FF2B5EF4-FFF2-40B4-BE49-F238E27FC236}">
                <a16:creationId xmlns:a16="http://schemas.microsoft.com/office/drawing/2014/main" id="{7153B576-4937-4433-AE0E-B4FAF84829BF}"/>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pic>
        <p:nvPicPr>
          <p:cNvPr id="5" name="Grafik 4">
            <a:extLst>
              <a:ext uri="{FF2B5EF4-FFF2-40B4-BE49-F238E27FC236}">
                <a16:creationId xmlns:a16="http://schemas.microsoft.com/office/drawing/2014/main" id="{6816F403-9EF6-4B16-BB4F-8D81E1D21245}"/>
              </a:ext>
            </a:extLst>
          </p:cNvPr>
          <p:cNvPicPr>
            <a:picLocks noChangeAspect="1"/>
          </p:cNvPicPr>
          <p:nvPr/>
        </p:nvPicPr>
        <p:blipFill>
          <a:blip r:embed="rId7"/>
          <a:stretch>
            <a:fillRect/>
          </a:stretch>
        </p:blipFill>
        <p:spPr>
          <a:xfrm>
            <a:off x="416133" y="1814034"/>
            <a:ext cx="4846542" cy="3078006"/>
          </a:xfrm>
          <a:prstGeom prst="rect">
            <a:avLst/>
          </a:prstGeom>
        </p:spPr>
      </p:pic>
    </p:spTree>
    <p:extLst>
      <p:ext uri="{BB962C8B-B14F-4D97-AF65-F5344CB8AC3E}">
        <p14:creationId xmlns:p14="http://schemas.microsoft.com/office/powerpoint/2010/main" val="2928580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08F3B2D-7F7E-4739-B146-4545FCAA10CF}"/>
              </a:ext>
            </a:extLst>
          </p:cNvPr>
          <p:cNvSpPr/>
          <p:nvPr/>
        </p:nvSpPr>
        <p:spPr>
          <a:xfrm>
            <a:off x="-2" y="360001"/>
            <a:ext cx="10080000" cy="1400706"/>
          </a:xfrm>
          <a:prstGeom prst="rect">
            <a:avLst/>
          </a:prstGeom>
          <a:solidFill>
            <a:schemeClr val="accent1">
              <a:lumMod val="75000"/>
            </a:schemeClr>
          </a:solidFill>
          <a:ln w="127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a:r>
              <a:rPr lang="de-DE" sz="2400" b="1" dirty="0">
                <a:latin typeface="Arial" panose="020B0604020202020204" pitchFamily="34" charset="0"/>
                <a:cs typeface="Arial" panose="020B0604020202020204" pitchFamily="34" charset="0"/>
              </a:rPr>
              <a:t>Mindestens erforderliche Elektrolyseurleistung: </a:t>
            </a:r>
          </a:p>
          <a:p>
            <a:pPr marL="174625"/>
            <a:r>
              <a:rPr lang="de-DE" sz="1400" dirty="0">
                <a:latin typeface="Arial" panose="020B0604020202020204" pitchFamily="34" charset="0"/>
                <a:cs typeface="Arial" panose="020B0604020202020204" pitchFamily="34" charset="0"/>
              </a:rPr>
              <a:t>Um den Bedarf einer 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-Tankstelle oder sonstiger Anwendungsfälle zu decken, muss die Elektrolyseanlage ausreichend groß dimensioniert werden. Anhand der im folgenden dargestellten Berechnung, kann die erforderliche Größe des Elektrolyseurs abgeschätzt und an potentielle Hersteller herangetreten werden. Da für dezentrale Anlagen in der Regel PEMEL</a:t>
            </a:r>
            <a:r>
              <a:rPr lang="de-DE" sz="1400" baseline="30000" dirty="0">
                <a:latin typeface="Arial" panose="020B0604020202020204" pitchFamily="34" charset="0"/>
                <a:cs typeface="Arial" panose="020B0604020202020204" pitchFamily="34" charset="0"/>
              </a:rPr>
              <a:t>1</a:t>
            </a:r>
            <a:r>
              <a:rPr lang="de-DE" sz="1400" dirty="0">
                <a:latin typeface="Arial" panose="020B0604020202020204" pitchFamily="34" charset="0"/>
                <a:cs typeface="Arial" panose="020B0604020202020204" pitchFamily="34" charset="0"/>
              </a:rPr>
              <a:t> oder AEL</a:t>
            </a:r>
            <a:r>
              <a:rPr lang="de-DE" sz="1400" baseline="30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 zur Anwendung kommen, wird die </a:t>
            </a:r>
            <a:r>
              <a:rPr lang="de-DE" sz="1600" dirty="0">
                <a:latin typeface="Arial" panose="020B0604020202020204" pitchFamily="34" charset="0"/>
                <a:cs typeface="Arial" panose="020B0604020202020204" pitchFamily="34" charset="0"/>
              </a:rPr>
              <a:t>HTEL</a:t>
            </a:r>
            <a:r>
              <a:rPr lang="de-DE" sz="1600" baseline="30000" dirty="0">
                <a:latin typeface="Arial" panose="020B0604020202020204" pitchFamily="34" charset="0"/>
                <a:cs typeface="Arial" panose="020B0604020202020204" pitchFamily="34" charset="0"/>
              </a:rPr>
              <a:t>3</a:t>
            </a:r>
            <a:r>
              <a:rPr lang="de-DE" sz="1400" dirty="0">
                <a:latin typeface="Arial" panose="020B0604020202020204" pitchFamily="34" charset="0"/>
                <a:cs typeface="Arial" panose="020B0604020202020204" pitchFamily="34" charset="0"/>
              </a:rPr>
              <a:t> vernachlässigt.</a:t>
            </a:r>
            <a:endParaRPr lang="de-DE" sz="1600" dirty="0">
              <a:latin typeface="Arial" panose="020B0604020202020204" pitchFamily="34" charset="0"/>
              <a:cs typeface="Arial" panose="020B0604020202020204" pitchFamily="34" charset="0"/>
            </a:endParaRPr>
          </a:p>
        </p:txBody>
      </p:sp>
      <p:sp>
        <p:nvSpPr>
          <p:cNvPr id="2" name="Foliennummernplatzhalter 1">
            <a:extLst>
              <a:ext uri="{FF2B5EF4-FFF2-40B4-BE49-F238E27FC236}">
                <a16:creationId xmlns:a16="http://schemas.microsoft.com/office/drawing/2014/main" id="{36EBF69C-8270-48F9-B65E-AAD6EC7997AC}"/>
              </a:ext>
            </a:extLst>
          </p:cNvPr>
          <p:cNvSpPr>
            <a:spLocks noGrp="1"/>
          </p:cNvSpPr>
          <p:nvPr>
            <p:ph type="sldNum" sz="quarter" idx="12"/>
          </p:nvPr>
        </p:nvSpPr>
        <p:spPr/>
        <p:txBody>
          <a:bodyPr/>
          <a:lstStyle/>
          <a:p>
            <a:fld id="{E9E7CC83-3900-4EC9-9960-FB47173819DD}" type="slidenum">
              <a:rPr lang="de-DE" smtClean="0"/>
              <a:t>8</a:t>
            </a:fld>
            <a:endParaRPr lang="de-DE" dirty="0"/>
          </a:p>
        </p:txBody>
      </p:sp>
      <p:pic>
        <p:nvPicPr>
          <p:cNvPr id="10" name="Grafik 9">
            <a:extLst>
              <a:ext uri="{FF2B5EF4-FFF2-40B4-BE49-F238E27FC236}">
                <a16:creationId xmlns:a16="http://schemas.microsoft.com/office/drawing/2014/main" id="{026936C5-4383-4925-AA2D-D657EDCB869B}"/>
              </a:ext>
            </a:extLst>
          </p:cNvPr>
          <p:cNvPicPr>
            <a:picLocks noChangeAspect="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82864" y="367413"/>
            <a:ext cx="1408119" cy="1408119"/>
          </a:xfrm>
          <a:prstGeom prst="rect">
            <a:avLst/>
          </a:prstGeom>
        </p:spPr>
      </p:pic>
      <p:sp>
        <p:nvSpPr>
          <p:cNvPr id="9" name="Rechteck 8">
            <a:hlinkClick r:id="rId4" action="ppaction://hlinksldjump" highlightClick="1">
              <a:snd r:embed="rId5" name="arrow.wav"/>
            </a:hlinkClick>
            <a:extLst>
              <a:ext uri="{FF2B5EF4-FFF2-40B4-BE49-F238E27FC236}">
                <a16:creationId xmlns:a16="http://schemas.microsoft.com/office/drawing/2014/main" id="{D7A30C13-0051-4F2E-8830-C1D6E5D05293}"/>
              </a:ext>
            </a:extLst>
          </p:cNvPr>
          <p:cNvSpPr/>
          <p:nvPr/>
        </p:nvSpPr>
        <p:spPr>
          <a:xfrm>
            <a:off x="10683779" y="6132873"/>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11" name="Rechteck 10">
            <a:hlinkClick r:id="rId6" action="ppaction://hlinksldjump" highlightClick="1">
              <a:snd r:embed="rId5" name="arrow.wav"/>
            </a:hlinkClick>
            <a:extLst>
              <a:ext uri="{FF2B5EF4-FFF2-40B4-BE49-F238E27FC236}">
                <a16:creationId xmlns:a16="http://schemas.microsoft.com/office/drawing/2014/main" id="{E2315BD1-3404-4C46-A1C5-B3B6012215D5}"/>
              </a:ext>
            </a:extLst>
          </p:cNvPr>
          <p:cNvSpPr/>
          <p:nvPr/>
        </p:nvSpPr>
        <p:spPr>
          <a:xfrm>
            <a:off x="420072" y="6132873"/>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grpSp>
        <p:nvGrpSpPr>
          <p:cNvPr id="4" name="Gruppieren 3">
            <a:extLst>
              <a:ext uri="{FF2B5EF4-FFF2-40B4-BE49-F238E27FC236}">
                <a16:creationId xmlns:a16="http://schemas.microsoft.com/office/drawing/2014/main" id="{42B455BE-9978-434C-95EF-07EFB798D893}"/>
              </a:ext>
            </a:extLst>
          </p:cNvPr>
          <p:cNvGrpSpPr/>
          <p:nvPr/>
        </p:nvGrpSpPr>
        <p:grpSpPr>
          <a:xfrm>
            <a:off x="420071" y="1843708"/>
            <a:ext cx="9228754" cy="4212035"/>
            <a:chOff x="420071" y="1843708"/>
            <a:chExt cx="9228754" cy="4212035"/>
          </a:xfrm>
        </p:grpSpPr>
        <mc:AlternateContent xmlns:mc="http://schemas.openxmlformats.org/markup-compatibility/2006" xmlns:a14="http://schemas.microsoft.com/office/drawing/2010/main">
          <mc:Choice Requires="a14">
            <p:sp>
              <p:nvSpPr>
                <p:cNvPr id="14" name="Rechteck 13">
                  <a:extLst>
                    <a:ext uri="{FF2B5EF4-FFF2-40B4-BE49-F238E27FC236}">
                      <a16:creationId xmlns:a16="http://schemas.microsoft.com/office/drawing/2014/main" id="{ADD07251-93A0-46FB-918F-B3BE592E6F9F}"/>
                    </a:ext>
                  </a:extLst>
                </p:cNvPr>
                <p:cNvSpPr/>
                <p:nvPr/>
              </p:nvSpPr>
              <p:spPr>
                <a:xfrm>
                  <a:off x="420071" y="1843708"/>
                  <a:ext cx="9228754" cy="4212035"/>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spcAft>
                      <a:spcPts val="1000"/>
                    </a:spcAft>
                  </a:pPr>
                  <a:r>
                    <a:rPr lang="de-DE" sz="1400" dirty="0">
                      <a:solidFill>
                        <a:srgbClr val="FFFFFF"/>
                      </a:solidFill>
                      <a:latin typeface="Arial" panose="020B0604020202020204" pitchFamily="34" charset="0"/>
                      <a:ea typeface="Calibri" panose="020F0502020204030204" pitchFamily="34" charset="0"/>
                      <a:cs typeface="Arial" panose="020B0604020202020204" pitchFamily="34" charset="0"/>
                    </a:rPr>
                    <a:t>Die mindestens erforderliche Elektrolyseurgröße kann über folgende Formel abgeschätzt werden:</a:t>
                  </a:r>
                </a:p>
                <a:p>
                  <a:pPr>
                    <a:spcAft>
                      <a:spcPts val="1000"/>
                    </a:spcAft>
                  </a:pPr>
                  <a14:m>
                    <m:oMathPara xmlns:m="http://schemas.openxmlformats.org/officeDocument/2006/math">
                      <m:oMathParaPr>
                        <m:jc m:val="center"/>
                      </m:oMathParaPr>
                      <m:oMath xmlns:m="http://schemas.openxmlformats.org/officeDocument/2006/math">
                        <m:sSub>
                          <m:sSubPr>
                            <m:ctrlPr>
                              <a:rPr lang="de-DE" sz="1400" i="1" smtClean="0">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𝑃</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𝐸𝑙𝑒𝑘𝑡𝑟𝑜𝑙𝑦𝑠𝑒𝑢𝑟</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𝑒𝑟𝑓</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ub>
                        </m:s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f>
                          <m:f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fPr>
                          <m:num>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𝑚</m:t>
                                </m:r>
                              </m:e>
                              <m:sub>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2</m:t>
                                    </m:r>
                                  </m:sub>
                                </m:s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𝐵𝑒𝑑𝑎𝑟𝑓</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𝑑</m:t>
                                </m:r>
                              </m:sub>
                            </m:sSub>
                          </m:num>
                          <m:den>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𝑁𝑢𝑡𝑧𝑢𝑛𝑔𝑠𝑔𝑟𝑎𝑑</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×24 </m:t>
                            </m:r>
                            <m:f>
                              <m:fPr>
                                <m:ctrlPr>
                                  <a:rPr lang="de-DE" sz="1400" b="0" i="1" smtClean="0">
                                    <a:solidFill>
                                      <a:srgbClr val="FFFFFF"/>
                                    </a:solidFill>
                                    <a:latin typeface="Cambria Math" panose="02040503050406030204" pitchFamily="18" charset="0"/>
                                    <a:cs typeface="Arial" panose="020B0604020202020204" pitchFamily="34" charset="0"/>
                                  </a:rPr>
                                </m:ctrlPr>
                              </m:fPr>
                              <m:num>
                                <m:r>
                                  <a:rPr lang="de-DE" sz="1400" b="0" i="1" smtClean="0">
                                    <a:solidFill>
                                      <a:srgbClr val="FFFFFF"/>
                                    </a:solidFill>
                                    <a:latin typeface="Cambria Math" panose="02040503050406030204" pitchFamily="18" charset="0"/>
                                    <a:cs typeface="Arial" panose="020B0604020202020204" pitchFamily="34" charset="0"/>
                                  </a:rPr>
                                  <m:t>h</m:t>
                                </m:r>
                              </m:num>
                              <m:den>
                                <m:r>
                                  <a:rPr lang="de-DE" sz="1400" b="0" i="1" smtClean="0">
                                    <a:solidFill>
                                      <a:srgbClr val="FFFFFF"/>
                                    </a:solidFill>
                                    <a:latin typeface="Cambria Math" panose="02040503050406030204" pitchFamily="18" charset="0"/>
                                    <a:cs typeface="Arial" panose="020B0604020202020204" pitchFamily="34" charset="0"/>
                                  </a:rPr>
                                  <m:t>𝑑</m:t>
                                </m:r>
                              </m:den>
                            </m:f>
                          </m:den>
                        </m:f>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 </m:t>
                        </m:r>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𝐸</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𝑒𝑙</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2</m:t>
                                </m:r>
                              </m:sub>
                            </m:s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𝐻𝑒𝑟𝑠𝑡𝑒𝑙𝑙𝑢𝑛𝑔</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ub>
                        </m:sSub>
                      </m:oMath>
                    </m:oMathPara>
                  </a14:m>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endParaRPr lang="de-DE" sz="16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de-DE" sz="1400" dirty="0">
                      <a:latin typeface="Arial" panose="020B0604020202020204" pitchFamily="34" charset="0"/>
                      <a:ea typeface="Calibri" panose="020F0502020204030204" pitchFamily="34" charset="0"/>
                      <a:cs typeface="Arial" panose="020B0604020202020204" pitchFamily="34" charset="0"/>
                    </a:rPr>
                    <a:t>Weitere Informationen zu den verschiedenen Elektrolyseverfahren finden Sie z. B. im </a:t>
                  </a:r>
                  <a:r>
                    <a:rPr lang="de-DE" sz="1400" i="1" u="sng" dirty="0">
                      <a:solidFill>
                        <a:schemeClr val="bg1"/>
                      </a:solidFill>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Wasserstoffkompass</a:t>
                  </a:r>
                  <a:r>
                    <a:rPr lang="de-DE" sz="1400" dirty="0">
                      <a:solidFill>
                        <a:schemeClr val="bg1"/>
                      </a:solidFill>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a:t>
                  </a:r>
                  <a:endParaRPr lang="de-DE" sz="14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de-DE" sz="1400" dirty="0">
                      <a:latin typeface="Arial" panose="020B0604020202020204" pitchFamily="34" charset="0"/>
                      <a:ea typeface="Calibri" panose="020F0502020204030204" pitchFamily="34" charset="0"/>
                      <a:cs typeface="Arial" panose="020B0604020202020204" pitchFamily="34" charset="0"/>
                    </a:rPr>
                    <a:t>Außerdem finden Sie hier eine </a:t>
                  </a:r>
                  <a:r>
                    <a:rPr lang="de-DE" sz="1400" i="1" u="sng" dirty="0">
                      <a:solidFill>
                        <a:schemeClr val="bg1"/>
                      </a:solidFill>
                      <a:latin typeface="Arial" panose="020B0604020202020204" pitchFamily="34" charset="0"/>
                      <a:ea typeface="Calibri" panose="020F050202020403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Marktübersicht zu Elektrolyseuren.</a:t>
                  </a:r>
                  <a:r>
                    <a:rPr lang="de-DE" sz="1400" dirty="0">
                      <a:solidFill>
                        <a:schemeClr val="bg1"/>
                      </a:solidFill>
                      <a:latin typeface="Arial" panose="020B0604020202020204" pitchFamily="34" charset="0"/>
                      <a:ea typeface="Calibri" panose="020F050202020403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 </a:t>
                  </a:r>
                  <a:endParaRPr lang="de-DE" sz="16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4" name="Rechteck 13">
                  <a:extLst>
                    <a:ext uri="{FF2B5EF4-FFF2-40B4-BE49-F238E27FC236}">
                      <a16:creationId xmlns:a16="http://schemas.microsoft.com/office/drawing/2014/main" id="{ADD07251-93A0-46FB-918F-B3BE592E6F9F}"/>
                    </a:ext>
                  </a:extLst>
                </p:cNvPr>
                <p:cNvSpPr>
                  <a:spLocks noRot="1" noChangeAspect="1" noMove="1" noResize="1" noEditPoints="1" noAdjustHandles="1" noChangeArrowheads="1" noChangeShapeType="1" noTextEdit="1"/>
                </p:cNvSpPr>
                <p:nvPr/>
              </p:nvSpPr>
              <p:spPr>
                <a:xfrm>
                  <a:off x="420071" y="1843708"/>
                  <a:ext cx="9228754" cy="4212035"/>
                </a:xfrm>
                <a:prstGeom prst="rect">
                  <a:avLst/>
                </a:prstGeom>
                <a:blipFill>
                  <a:blip r:embed="rId9"/>
                  <a:stretch>
                    <a:fillRect l="-132"/>
                  </a:stretch>
                </a:blipFill>
                <a:ln>
                  <a:solidFill>
                    <a:schemeClr val="accent1">
                      <a:lumMod val="50000"/>
                    </a:schemeClr>
                  </a:solid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2" name="Rechteck 11">
                  <a:extLst>
                    <a:ext uri="{FF2B5EF4-FFF2-40B4-BE49-F238E27FC236}">
                      <a16:creationId xmlns:a16="http://schemas.microsoft.com/office/drawing/2014/main" id="{138DD2E8-5631-4209-ACF3-43845762D858}"/>
                    </a:ext>
                  </a:extLst>
                </p:cNvPr>
                <p:cNvSpPr/>
                <p:nvPr/>
              </p:nvSpPr>
              <p:spPr>
                <a:xfrm>
                  <a:off x="825499" y="3169157"/>
                  <a:ext cx="4457701" cy="191179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u="sng" dirty="0">
                      <a:latin typeface="Arial" panose="020B0604020202020204" pitchFamily="34" charset="0"/>
                      <a:cs typeface="Arial" panose="020B0604020202020204" pitchFamily="34" charset="0"/>
                    </a:rPr>
                    <a:t>PEM-Elektrolyseur</a:t>
                  </a:r>
                </a:p>
                <a:p>
                  <a:endParaRPr lang="de-DE" sz="1400" b="1" dirty="0">
                    <a:latin typeface="Arial" panose="020B0604020202020204" pitchFamily="34" charset="0"/>
                    <a:cs typeface="Arial" panose="020B0604020202020204" pitchFamily="34" charset="0"/>
                  </a:endParaRPr>
                </a:p>
                <a:p>
                  <a14:m>
                    <m:oMath xmlns:m="http://schemas.openxmlformats.org/officeDocument/2006/math">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𝐸</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𝑒𝑙</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2</m:t>
                              </m:r>
                            </m:sub>
                          </m:s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𝐻𝑒𝑟𝑠𝑡𝑒𝑙𝑙𝑢𝑛𝑔</m:t>
                          </m:r>
                        </m:sub>
                      </m:sSub>
                    </m:oMath>
                  </a14:m>
                  <a:r>
                    <a:rPr lang="de-DE" sz="1400" dirty="0">
                      <a:latin typeface="Arial" panose="020B0604020202020204" pitchFamily="34" charset="0"/>
                      <a:cs typeface="Arial" panose="020B0604020202020204" pitchFamily="34" charset="0"/>
                    </a:rPr>
                    <a:t>:  52 bis 63 kWh</a:t>
                  </a:r>
                </a:p>
                <a:p>
                  <a:endParaRPr lang="de-DE" sz="1400" baseline="-25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Ausgangsdruck i.d.R. mindestens 30 bar</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Kopplung mit fluktuierenden Energiequellen unproblematisch </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höhere Investitionskosten als AEL</a:t>
                  </a:r>
                </a:p>
                <a:p>
                  <a:endParaRPr lang="de-DE" sz="1600" baseline="-25000" dirty="0">
                    <a:latin typeface="Arial" panose="020B0604020202020204" pitchFamily="34" charset="0"/>
                    <a:cs typeface="Arial" panose="020B0604020202020204" pitchFamily="34" charset="0"/>
                  </a:endParaRPr>
                </a:p>
              </p:txBody>
            </p:sp>
          </mc:Choice>
          <mc:Fallback xmlns="">
            <p:sp>
              <p:nvSpPr>
                <p:cNvPr id="12" name="Rechteck 11">
                  <a:extLst>
                    <a:ext uri="{FF2B5EF4-FFF2-40B4-BE49-F238E27FC236}">
                      <a16:creationId xmlns:a16="http://schemas.microsoft.com/office/drawing/2014/main" id="{138DD2E8-5631-4209-ACF3-43845762D858}"/>
                    </a:ext>
                  </a:extLst>
                </p:cNvPr>
                <p:cNvSpPr>
                  <a:spLocks noRot="1" noChangeAspect="1" noMove="1" noResize="1" noEditPoints="1" noAdjustHandles="1" noChangeArrowheads="1" noChangeShapeType="1" noTextEdit="1"/>
                </p:cNvSpPr>
                <p:nvPr/>
              </p:nvSpPr>
              <p:spPr>
                <a:xfrm>
                  <a:off x="825499" y="3169157"/>
                  <a:ext cx="4457701" cy="1911798"/>
                </a:xfrm>
                <a:prstGeom prst="rect">
                  <a:avLst/>
                </a:prstGeom>
                <a:blipFill>
                  <a:blip r:embed="rId10"/>
                  <a:stretch>
                    <a:fillRect l="-410" t="-639"/>
                  </a:stretch>
                </a:blipFill>
                <a:ln>
                  <a:noFill/>
                </a:ln>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3" name="Rechteck 12">
                  <a:extLst>
                    <a:ext uri="{FF2B5EF4-FFF2-40B4-BE49-F238E27FC236}">
                      <a16:creationId xmlns:a16="http://schemas.microsoft.com/office/drawing/2014/main" id="{081B6DAB-5218-4FC6-83A5-593F6E3C8C16}"/>
                    </a:ext>
                  </a:extLst>
                </p:cNvPr>
                <p:cNvSpPr/>
                <p:nvPr/>
              </p:nvSpPr>
              <p:spPr>
                <a:xfrm>
                  <a:off x="5384800" y="3169157"/>
                  <a:ext cx="4144964" cy="191179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u="sng" dirty="0">
                      <a:latin typeface="Arial" panose="020B0604020202020204" pitchFamily="34" charset="0"/>
                      <a:cs typeface="Arial" panose="020B0604020202020204" pitchFamily="34" charset="0"/>
                    </a:rPr>
                    <a:t>Alkalischer Elektrolyseur</a:t>
                  </a:r>
                </a:p>
                <a:p>
                  <a:endParaRPr lang="de-DE" sz="1400" b="1" dirty="0">
                    <a:latin typeface="Arial" panose="020B0604020202020204" pitchFamily="34" charset="0"/>
                    <a:cs typeface="Arial" panose="020B0604020202020204" pitchFamily="34" charset="0"/>
                  </a:endParaRPr>
                </a:p>
                <a:p>
                  <a14:m>
                    <m:oMath xmlns:m="http://schemas.openxmlformats.org/officeDocument/2006/math">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𝐸</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𝑒𝑙</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Sub>
                            <m:sSubPr>
                              <m:ctrlP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ctrlPr>
                            </m:sSubPr>
                            <m:e>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m:t>
                              </m:r>
                            </m:e>
                            <m: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2</m:t>
                              </m:r>
                            </m:sub>
                          </m:sSub>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𝐻𝑒𝑟𝑠𝑡𝑒𝑙𝑙𝑢𝑛𝑔</m:t>
                          </m:r>
                          <m:r>
                            <a:rPr lang="de-DE" sz="1400" i="1">
                              <a:solidFill>
                                <a:srgbClr val="FFFFFF"/>
                              </a:solidFill>
                              <a:latin typeface="Cambria Math" panose="02040503050406030204" pitchFamily="18" charset="0"/>
                              <a:ea typeface="Calibri" panose="020F0502020204030204" pitchFamily="34" charset="0"/>
                              <a:cs typeface="Arial" panose="020B0604020202020204" pitchFamily="34" charset="0"/>
                            </a:rPr>
                            <m:t> </m:t>
                          </m:r>
                        </m:sub>
                      </m:sSub>
                      <m:r>
                        <a:rPr lang="de-DE" sz="1400" b="0" i="1" smtClean="0">
                          <a:solidFill>
                            <a:srgbClr val="FFFFFF"/>
                          </a:solidFill>
                          <a:latin typeface="Cambria Math" panose="02040503050406030204" pitchFamily="18" charset="0"/>
                          <a:ea typeface="Calibri" panose="020F0502020204030204" pitchFamily="34" charset="0"/>
                          <a:cs typeface="Arial" panose="020B0604020202020204" pitchFamily="34" charset="0"/>
                        </a:rPr>
                        <m:t>:</m:t>
                      </m:r>
                    </m:oMath>
                  </a14:m>
                  <a:r>
                    <a:rPr lang="de-DE" sz="1400" dirty="0">
                      <a:latin typeface="Arial" panose="020B0604020202020204" pitchFamily="34" charset="0"/>
                      <a:cs typeface="Arial" panose="020B0604020202020204" pitchFamily="34" charset="0"/>
                    </a:rPr>
                    <a:t> 55 bis 63 kWh</a:t>
                  </a:r>
                </a:p>
                <a:p>
                  <a:endParaRPr lang="de-DE" sz="1400" baseline="-25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H</a:t>
                  </a:r>
                  <a:r>
                    <a:rPr lang="de-DE" sz="1400" baseline="-25000" dirty="0">
                      <a:latin typeface="Arial" panose="020B0604020202020204" pitchFamily="34" charset="0"/>
                      <a:cs typeface="Arial" panose="020B0604020202020204" pitchFamily="34" charset="0"/>
                    </a:rPr>
                    <a:t>2</a:t>
                  </a:r>
                  <a:r>
                    <a:rPr lang="de-DE" sz="1400" dirty="0">
                      <a:latin typeface="Arial" panose="020B0604020202020204" pitchFamily="34" charset="0"/>
                      <a:cs typeface="Arial" panose="020B0604020202020204" pitchFamily="34" charset="0"/>
                    </a:rPr>
                    <a:t> wird i.d.R. drucklos erzeugt</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Kopplung mit fluktuierenden Energiequellen problematischer als PEM</a:t>
                  </a:r>
                </a:p>
                <a:p>
                  <a:pPr marL="285750" indent="-285750">
                    <a:buFont typeface="Wingdings" panose="05000000000000000000" pitchFamily="2" charset="2"/>
                    <a:buChar char="§"/>
                  </a:pPr>
                  <a:r>
                    <a:rPr lang="de-DE" sz="1400" dirty="0">
                      <a:latin typeface="Arial" panose="020B0604020202020204" pitchFamily="34" charset="0"/>
                      <a:cs typeface="Arial" panose="020B0604020202020204" pitchFamily="34" charset="0"/>
                    </a:rPr>
                    <a:t>geringere Investitionskosten als PEM</a:t>
                  </a:r>
                </a:p>
              </p:txBody>
            </p:sp>
          </mc:Choice>
          <mc:Fallback xmlns="">
            <p:sp>
              <p:nvSpPr>
                <p:cNvPr id="13" name="Rechteck 12">
                  <a:extLst>
                    <a:ext uri="{FF2B5EF4-FFF2-40B4-BE49-F238E27FC236}">
                      <a16:creationId xmlns:a16="http://schemas.microsoft.com/office/drawing/2014/main" id="{081B6DAB-5218-4FC6-83A5-593F6E3C8C16}"/>
                    </a:ext>
                  </a:extLst>
                </p:cNvPr>
                <p:cNvSpPr>
                  <a:spLocks noRot="1" noChangeAspect="1" noMove="1" noResize="1" noEditPoints="1" noAdjustHandles="1" noChangeArrowheads="1" noChangeShapeType="1" noTextEdit="1"/>
                </p:cNvSpPr>
                <p:nvPr/>
              </p:nvSpPr>
              <p:spPr>
                <a:xfrm>
                  <a:off x="5384800" y="3169157"/>
                  <a:ext cx="4144964" cy="1911798"/>
                </a:xfrm>
                <a:prstGeom prst="rect">
                  <a:avLst/>
                </a:prstGeom>
                <a:blipFill>
                  <a:blip r:embed="rId11"/>
                  <a:stretch>
                    <a:fillRect l="-441" t="-639"/>
                  </a:stretch>
                </a:blipFill>
                <a:ln>
                  <a:noFill/>
                </a:ln>
              </p:spPr>
              <p:txBody>
                <a:bodyPr/>
                <a:lstStyle/>
                <a:p>
                  <a:r>
                    <a:rPr lang="de-DE">
                      <a:noFill/>
                    </a:rPr>
                    <a:t> </a:t>
                  </a:r>
                </a:p>
              </p:txBody>
            </p:sp>
          </mc:Fallback>
        </mc:AlternateContent>
        <p:pic>
          <p:nvPicPr>
            <p:cNvPr id="18" name="Grafik 17" descr="Cursor">
              <a:extLst>
                <a:ext uri="{FF2B5EF4-FFF2-40B4-BE49-F238E27FC236}">
                  <a16:creationId xmlns:a16="http://schemas.microsoft.com/office/drawing/2014/main" id="{C4DE1D52-7C17-4811-BF47-F44CD600914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957268" y="5295702"/>
              <a:ext cx="223576" cy="223576"/>
            </a:xfrm>
            <a:prstGeom prst="rect">
              <a:avLst/>
            </a:prstGeom>
          </p:spPr>
        </p:pic>
        <p:pic>
          <p:nvPicPr>
            <p:cNvPr id="19" name="Grafik 18" descr="Cursor">
              <a:extLst>
                <a:ext uri="{FF2B5EF4-FFF2-40B4-BE49-F238E27FC236}">
                  <a16:creationId xmlns:a16="http://schemas.microsoft.com/office/drawing/2014/main" id="{8A513991-090A-4FE4-A617-F45CD5BF674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87224" y="5626925"/>
              <a:ext cx="223576" cy="223576"/>
            </a:xfrm>
            <a:prstGeom prst="rect">
              <a:avLst/>
            </a:prstGeom>
          </p:spPr>
        </p:pic>
      </p:grpSp>
    </p:spTree>
    <p:extLst>
      <p:ext uri="{BB962C8B-B14F-4D97-AF65-F5344CB8AC3E}">
        <p14:creationId xmlns:p14="http://schemas.microsoft.com/office/powerpoint/2010/main" val="1232816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08F3B2D-7F7E-4739-B146-4545FCAA10CF}"/>
              </a:ext>
            </a:extLst>
          </p:cNvPr>
          <p:cNvSpPr/>
          <p:nvPr/>
        </p:nvSpPr>
        <p:spPr>
          <a:xfrm>
            <a:off x="0" y="360001"/>
            <a:ext cx="10080000" cy="1332000"/>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2400" b="1" dirty="0">
                <a:latin typeface="Arial" panose="020B0604020202020204" pitchFamily="34" charset="0"/>
                <a:cs typeface="Arial" panose="020B0604020202020204" pitchFamily="34" charset="0"/>
              </a:rPr>
              <a:t>Erforderliche Herstellerinformationen und Aufstellungskriterien:</a:t>
            </a:r>
          </a:p>
          <a:p>
            <a:r>
              <a:rPr lang="de-DE" sz="1400" dirty="0">
                <a:latin typeface="Arial" panose="020B0604020202020204" pitchFamily="34" charset="0"/>
                <a:cs typeface="Arial" panose="020B0604020202020204" pitchFamily="34" charset="0"/>
              </a:rPr>
              <a:t>Die Berechnung der erforderlichen Elektrolyseurleistung ist gemäß Folie 8 nur für die Abschätzung einer ungefähren Größenordnung hinreichend genau. Die exakte Anschlussleistung sowie die folgenden Parameter sollten daher für die Detailplanung bei potentiellen Herstellern angefragt werden.  Des Weiteren sind im Folgenden Aufstellungskriterien für Elektrolyseure, die nicht Bestandteil einer Gasfüllanlage im Sinne </a:t>
            </a:r>
            <a:r>
              <a:rPr lang="de-DE" sz="1400" u="sng" dirty="0">
                <a:latin typeface="Arial" panose="020B0604020202020204" pitchFamily="34" charset="0"/>
                <a:cs typeface="Arial" panose="020B0604020202020204" pitchFamily="34" charset="0"/>
              </a:rPr>
              <a:t>§ 18 Absatz 1 Nr. 3 der BetrSichV</a:t>
            </a:r>
            <a:r>
              <a:rPr lang="de-DE" sz="1400" dirty="0">
                <a:latin typeface="Arial" panose="020B0604020202020204" pitchFamily="34" charset="0"/>
                <a:cs typeface="Arial" panose="020B0604020202020204" pitchFamily="34" charset="0"/>
              </a:rPr>
              <a:t> sind, zusammengefasst. </a:t>
            </a:r>
          </a:p>
          <a:p>
            <a:endParaRPr lang="de-DE" dirty="0">
              <a:latin typeface="Arial" panose="020B0604020202020204" pitchFamily="34" charset="0"/>
              <a:cs typeface="Arial" panose="020B0604020202020204" pitchFamily="34" charset="0"/>
            </a:endParaRPr>
          </a:p>
        </p:txBody>
      </p:sp>
      <p:sp>
        <p:nvSpPr>
          <p:cNvPr id="2" name="Foliennummernplatzhalter 1">
            <a:extLst>
              <a:ext uri="{FF2B5EF4-FFF2-40B4-BE49-F238E27FC236}">
                <a16:creationId xmlns:a16="http://schemas.microsoft.com/office/drawing/2014/main" id="{36EBF69C-8270-48F9-B65E-AAD6EC7997AC}"/>
              </a:ext>
            </a:extLst>
          </p:cNvPr>
          <p:cNvSpPr>
            <a:spLocks noGrp="1"/>
          </p:cNvSpPr>
          <p:nvPr>
            <p:ph type="sldNum" sz="quarter" idx="12"/>
          </p:nvPr>
        </p:nvSpPr>
        <p:spPr/>
        <p:txBody>
          <a:bodyPr/>
          <a:lstStyle/>
          <a:p>
            <a:fld id="{E9E7CC83-3900-4EC9-9960-FB47173819DD}" type="slidenum">
              <a:rPr lang="de-DE" smtClean="0"/>
              <a:t>9</a:t>
            </a:fld>
            <a:endParaRPr lang="de-DE" dirty="0"/>
          </a:p>
        </p:txBody>
      </p:sp>
      <p:pic>
        <p:nvPicPr>
          <p:cNvPr id="10" name="Grafik 9">
            <a:extLst>
              <a:ext uri="{FF2B5EF4-FFF2-40B4-BE49-F238E27FC236}">
                <a16:creationId xmlns:a16="http://schemas.microsoft.com/office/drawing/2014/main" id="{026936C5-4383-4925-AA2D-D657EDCB869B}"/>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356001" y="360000"/>
            <a:ext cx="1332000" cy="1332000"/>
          </a:xfrm>
          <a:prstGeom prst="rect">
            <a:avLst/>
          </a:prstGeom>
        </p:spPr>
      </p:pic>
      <p:sp>
        <p:nvSpPr>
          <p:cNvPr id="7" name="Rechteck 6">
            <a:extLst>
              <a:ext uri="{FF2B5EF4-FFF2-40B4-BE49-F238E27FC236}">
                <a16:creationId xmlns:a16="http://schemas.microsoft.com/office/drawing/2014/main" id="{E106A69B-BADD-43CA-A1EA-F33B0B5974F6}"/>
              </a:ext>
            </a:extLst>
          </p:cNvPr>
          <p:cNvSpPr/>
          <p:nvPr/>
        </p:nvSpPr>
        <p:spPr>
          <a:xfrm>
            <a:off x="370886" y="1994900"/>
            <a:ext cx="3889830" cy="402652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b="1" dirty="0">
                <a:latin typeface="Arial" panose="020B0604020202020204" pitchFamily="34" charset="0"/>
                <a:cs typeface="Arial" panose="020B0604020202020204" pitchFamily="34" charset="0"/>
              </a:rPr>
              <a:t>Erforderliche Herstellerinformationen:</a:t>
            </a:r>
          </a:p>
          <a:p>
            <a:endParaRPr lang="de-DE"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600" dirty="0">
                <a:latin typeface="Arial" panose="020B0604020202020204" pitchFamily="34" charset="0"/>
                <a:cs typeface="Arial" panose="020B0604020202020204" pitchFamily="34" charset="0"/>
              </a:rPr>
              <a:t>Mit welchem Ausgangsdruck erzeugt der Elektrolyseur den Wasserstoff? </a:t>
            </a:r>
          </a:p>
          <a:p>
            <a:pPr marL="285750" indent="-285750">
              <a:buFont typeface="Wingdings" panose="05000000000000000000" pitchFamily="2" charset="2"/>
              <a:buChar char="§"/>
            </a:pPr>
            <a:endParaRPr lang="de-DE"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600" dirty="0">
                <a:latin typeface="Arial" panose="020B0604020202020204" pitchFamily="34" charset="0"/>
                <a:cs typeface="Arial" panose="020B0604020202020204" pitchFamily="34" charset="0"/>
              </a:rPr>
              <a:t>Welche geometrischen Maße hat der Elektrolyseur/ Elektrolysecontainer? </a:t>
            </a:r>
          </a:p>
          <a:p>
            <a:pPr marL="285750" indent="-285750">
              <a:buFont typeface="Wingdings" panose="05000000000000000000" pitchFamily="2" charset="2"/>
              <a:buChar char="§"/>
            </a:pPr>
            <a:endParaRPr lang="de-DE"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600" dirty="0">
                <a:latin typeface="Arial" panose="020B0604020202020204" pitchFamily="34" charset="0"/>
                <a:cs typeface="Arial" panose="020B0604020202020204" pitchFamily="34" charset="0"/>
              </a:rPr>
              <a:t>Welche spez. Erzeugungskapazität (kg H</a:t>
            </a:r>
            <a:r>
              <a:rPr lang="de-DE" sz="1600" baseline="-25000" dirty="0">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/h) hat der Elektrolyseur? </a:t>
            </a:r>
          </a:p>
          <a:p>
            <a:pPr marL="285750" indent="-285750">
              <a:buFont typeface="Wingdings" panose="05000000000000000000" pitchFamily="2" charset="2"/>
              <a:buChar char="§"/>
            </a:pPr>
            <a:endParaRPr lang="de-DE"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DE" sz="1600" dirty="0">
                <a:latin typeface="Arial" panose="020B0604020202020204" pitchFamily="34" charset="0"/>
                <a:cs typeface="Arial" panose="020B0604020202020204" pitchFamily="34" charset="0"/>
              </a:rPr>
              <a:t>Welche Leistung (Stack-Leistung und Peripherieleistung) hat der Elektrolyseur?</a:t>
            </a:r>
          </a:p>
          <a:p>
            <a:pPr marL="285750" indent="-285750">
              <a:buFont typeface="Wingdings" panose="05000000000000000000" pitchFamily="2" charset="2"/>
              <a:buChar char="§"/>
            </a:pPr>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F5B8F1C9-AA07-4017-9F70-60EB827CA4B0}"/>
              </a:ext>
            </a:extLst>
          </p:cNvPr>
          <p:cNvSpPr/>
          <p:nvPr/>
        </p:nvSpPr>
        <p:spPr>
          <a:xfrm>
            <a:off x="4615515" y="1994899"/>
            <a:ext cx="6493472" cy="4026521"/>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b="1" dirty="0">
                <a:latin typeface="Arial" panose="020B0604020202020204" pitchFamily="34" charset="0"/>
                <a:cs typeface="Arial" panose="020B0604020202020204" pitchFamily="34" charset="0"/>
              </a:rPr>
              <a:t>Aufstellungskriterien:</a:t>
            </a:r>
          </a:p>
          <a:p>
            <a:pPr marL="285750" indent="-285750">
              <a:spcBef>
                <a:spcPts val="1200"/>
              </a:spcBef>
              <a:buFont typeface="Wingdings" panose="05000000000000000000" pitchFamily="2" charset="2"/>
              <a:buChar char="§"/>
            </a:pPr>
            <a:r>
              <a:rPr lang="de-DE" sz="1600" dirty="0">
                <a:latin typeface="Arial" panose="020B0604020202020204" pitchFamily="34" charset="0"/>
                <a:cs typeface="Arial" panose="020B0604020202020204" pitchFamily="34" charset="0"/>
              </a:rPr>
              <a:t>Für Elektrolyseure besteht derzeit ein Regelwerkdefizit. Mindestanforderungen sind daher nicht definiert. </a:t>
            </a:r>
          </a:p>
          <a:p>
            <a:pPr marL="285750" indent="-285750">
              <a:spcBef>
                <a:spcPts val="1200"/>
              </a:spcBef>
              <a:buFont typeface="Wingdings" panose="05000000000000000000" pitchFamily="2" charset="2"/>
              <a:buChar char="§"/>
            </a:pPr>
            <a:r>
              <a:rPr lang="de-DE" sz="1600" dirty="0">
                <a:latin typeface="Arial" panose="020B0604020202020204" pitchFamily="34" charset="0"/>
                <a:cs typeface="Arial" panose="020B0604020202020204" pitchFamily="34" charset="0"/>
              </a:rPr>
              <a:t>Sicherheitsabstände sind individuell über die Gefährdungsbeurteilung inkl. Explosionsschutzdokument und Brandschutzkonzept zu ermitteln.</a:t>
            </a:r>
          </a:p>
          <a:p>
            <a:pPr marL="285750" indent="-285750">
              <a:spcBef>
                <a:spcPts val="1200"/>
              </a:spcBef>
              <a:buFont typeface="Wingdings" panose="05000000000000000000" pitchFamily="2" charset="2"/>
              <a:buChar char="§"/>
            </a:pPr>
            <a:r>
              <a:rPr lang="de-DE" sz="1600" dirty="0">
                <a:latin typeface="Arial" panose="020B0604020202020204" pitchFamily="34" charset="0"/>
                <a:cs typeface="Arial" panose="020B0604020202020204" pitchFamily="34" charset="0"/>
              </a:rPr>
              <a:t>Sofern die Einhaltung von erforderlichen Sicherheitsabständen nicht möglich ist, sind zusätzliche Schutzmaßnahmen, wie z.B. die Aufstellung von Brandschutzwänden, zu treffen. </a:t>
            </a:r>
          </a:p>
          <a:p>
            <a:pPr marL="285750" indent="-285750">
              <a:spcBef>
                <a:spcPts val="1200"/>
              </a:spcBef>
              <a:buFont typeface="Wingdings" panose="05000000000000000000" pitchFamily="2" charset="2"/>
              <a:buChar char="§"/>
            </a:pPr>
            <a:r>
              <a:rPr lang="de-DE" sz="1600" u="sng"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DGUV Regel 113-001 „</a:t>
            </a:r>
            <a:r>
              <a:rPr lang="de-DE" sz="1600" i="1" u="sng"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Explosionsschutz-Regeln (EX-RL)</a:t>
            </a:r>
            <a:r>
              <a:rPr lang="de-DE" sz="1600" u="sng"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t>
            </a:r>
            <a:r>
              <a:rPr lang="de-DE" sz="16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a:t>
            </a:r>
            <a:r>
              <a:rPr lang="de-DE" sz="1600" dirty="0">
                <a:solidFill>
                  <a:schemeClr val="bg1"/>
                </a:solidFill>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enthält alle relevanten TRBS und TRGS, die je nach Vorhaben für die Sicherstellung ausreichender Schutzmaßnahmen einschlägig sein können.</a:t>
            </a:r>
          </a:p>
          <a:p>
            <a:endParaRPr lang="de-D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p:txBody>
      </p:sp>
      <p:sp>
        <p:nvSpPr>
          <p:cNvPr id="9" name="Rechteck 8">
            <a:hlinkClick r:id="rId4" action="ppaction://hlinksldjump" highlightClick="1">
              <a:snd r:embed="rId5" name="arrow.wav"/>
            </a:hlinkClick>
            <a:extLst>
              <a:ext uri="{FF2B5EF4-FFF2-40B4-BE49-F238E27FC236}">
                <a16:creationId xmlns:a16="http://schemas.microsoft.com/office/drawing/2014/main" id="{4A5A7693-E386-4CFD-84D6-93CEE787D70D}"/>
              </a:ext>
            </a:extLst>
          </p:cNvPr>
          <p:cNvSpPr/>
          <p:nvPr/>
        </p:nvSpPr>
        <p:spPr>
          <a:xfrm>
            <a:off x="10683779"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Weiter</a:t>
            </a:r>
          </a:p>
        </p:txBody>
      </p:sp>
      <p:sp>
        <p:nvSpPr>
          <p:cNvPr id="11" name="Rechteck 10">
            <a:hlinkClick r:id="rId6" action="ppaction://hlinksldjump" highlightClick="1">
              <a:snd r:embed="rId5" name="arrow.wav"/>
            </a:hlinkClick>
            <a:extLst>
              <a:ext uri="{FF2B5EF4-FFF2-40B4-BE49-F238E27FC236}">
                <a16:creationId xmlns:a16="http://schemas.microsoft.com/office/drawing/2014/main" id="{5039B1A3-8BA2-4808-AEC1-07C38F7157A8}"/>
              </a:ext>
            </a:extLst>
          </p:cNvPr>
          <p:cNvSpPr/>
          <p:nvPr/>
        </p:nvSpPr>
        <p:spPr>
          <a:xfrm>
            <a:off x="265208" y="6189974"/>
            <a:ext cx="1213714" cy="365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latin typeface="Arial" panose="020B0604020202020204" pitchFamily="34" charset="0"/>
                <a:cs typeface="Arial" panose="020B0604020202020204" pitchFamily="34" charset="0"/>
              </a:rPr>
              <a:t>Zurück</a:t>
            </a:r>
          </a:p>
        </p:txBody>
      </p:sp>
      <p:pic>
        <p:nvPicPr>
          <p:cNvPr id="12" name="Grafik 11" descr="Cursor">
            <a:extLst>
              <a:ext uri="{FF2B5EF4-FFF2-40B4-BE49-F238E27FC236}">
                <a16:creationId xmlns:a16="http://schemas.microsoft.com/office/drawing/2014/main" id="{8A6B6929-35E6-40BD-8400-CB7736014C9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19057" y="4882540"/>
            <a:ext cx="223576" cy="223576"/>
          </a:xfrm>
          <a:prstGeom prst="rect">
            <a:avLst/>
          </a:prstGeom>
        </p:spPr>
      </p:pic>
    </p:spTree>
    <p:extLst>
      <p:ext uri="{BB962C8B-B14F-4D97-AF65-F5344CB8AC3E}">
        <p14:creationId xmlns:p14="http://schemas.microsoft.com/office/powerpoint/2010/main" val="107531306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TM02900720[[fn=Integral]]</Template>
  <TotalTime>0</TotalTime>
  <Words>7149</Words>
  <Application>Microsoft Office PowerPoint</Application>
  <PresentationFormat>Breitbild</PresentationFormat>
  <Paragraphs>1131</Paragraphs>
  <Slides>53</Slides>
  <Notes>12</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53</vt:i4>
      </vt:variant>
    </vt:vector>
  </HeadingPairs>
  <TitlesOfParts>
    <vt:vector size="60" baseType="lpstr">
      <vt:lpstr>Arial</vt:lpstr>
      <vt:lpstr>Calibri</vt:lpstr>
      <vt:lpstr>Calibri Light</vt:lpstr>
      <vt:lpstr>Cambria Math</vt:lpstr>
      <vt:lpstr>Symbol</vt:lpstr>
      <vt:lpstr>Wingdings</vt:lpstr>
      <vt:lpstr>Office</vt:lpstr>
      <vt:lpstr>Verfahrensleitfaden für die Planung von dezentralen Wasserstoffinfrastruktursystemen für Mobilitätsanwendungen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Verfahrensleitfaden für die Planung von dezentralen Wasserstoffinfrastruktursystemen für Mobilitätsanwendungen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Verfahrensleitfaden für die Planung von dezentralen Wasserstoffinfrastruktursystemen für Mobilitätsanwendungen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Verfahrensleitfaden für die Planung von dezentralen Wasserstoffinfrastruktursystemen für Mobilitätsanwendungen</dc:title>
  <dc:creator>Saskia Wagner</dc:creator>
  <cp:lastModifiedBy>Saskia Wagner</cp:lastModifiedBy>
  <cp:revision>332</cp:revision>
  <dcterms:created xsi:type="dcterms:W3CDTF">2023-05-17T07:46:30Z</dcterms:created>
  <dcterms:modified xsi:type="dcterms:W3CDTF">2023-11-13T10:37:44Z</dcterms:modified>
</cp:coreProperties>
</file>